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74" r:id="rId2"/>
    <p:sldId id="256" r:id="rId3"/>
    <p:sldId id="257" r:id="rId4"/>
    <p:sldId id="262" r:id="rId5"/>
    <p:sldId id="273" r:id="rId6"/>
    <p:sldId id="272" r:id="rId7"/>
    <p:sldId id="263" r:id="rId8"/>
    <p:sldId id="264" r:id="rId9"/>
    <p:sldId id="265" r:id="rId10"/>
    <p:sldId id="266" r:id="rId11"/>
    <p:sldId id="267" r:id="rId12"/>
    <p:sldId id="268" r:id="rId13"/>
    <p:sldId id="271" r:id="rId14"/>
    <p:sldId id="270"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85"/>
    <p:restoredTop sz="94635"/>
  </p:normalViewPr>
  <p:slideViewPr>
    <p:cSldViewPr snapToGrid="0">
      <p:cViewPr varScale="1">
        <p:scale>
          <a:sx n="94" d="100"/>
          <a:sy n="94" d="100"/>
        </p:scale>
        <p:origin x="10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6EBF1-81F2-4DD0-AB18-598F8E17562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C28EC03F-2ABD-4E1F-BE1C-F5B4F7669DBD}">
      <dgm:prSet/>
      <dgm:spPr/>
      <dgm:t>
        <a:bodyPr/>
        <a:lstStyle/>
        <a:p>
          <a:r>
            <a:rPr lang="fr-FR" dirty="0"/>
            <a:t>Pour les élèves dans les parcours </a:t>
          </a:r>
          <a:r>
            <a:rPr lang="fr-FR" dirty="0" err="1"/>
            <a:t>Pix</a:t>
          </a:r>
          <a:r>
            <a:rPr lang="fr-FR" dirty="0"/>
            <a:t> en 2</a:t>
          </a:r>
          <a:r>
            <a:rPr lang="fr-FR" baseline="30000" dirty="0"/>
            <a:t>nde</a:t>
          </a:r>
          <a:r>
            <a:rPr lang="fr-FR" dirty="0"/>
            <a:t> </a:t>
          </a:r>
          <a:endParaRPr lang="en-US" dirty="0"/>
        </a:p>
      </dgm:t>
    </dgm:pt>
    <dgm:pt modelId="{6CD77DB3-5B9F-4D77-B9B0-393BDAAD9E18}" type="parTrans" cxnId="{E1484485-9CF0-467A-A8AA-AD3DE9E95BFC}">
      <dgm:prSet/>
      <dgm:spPr/>
      <dgm:t>
        <a:bodyPr/>
        <a:lstStyle/>
        <a:p>
          <a:endParaRPr lang="en-US"/>
        </a:p>
      </dgm:t>
    </dgm:pt>
    <dgm:pt modelId="{AC9A4E27-9520-4621-B62F-2FC2C8EE3697}" type="sibTrans" cxnId="{E1484485-9CF0-467A-A8AA-AD3DE9E95BFC}">
      <dgm:prSet/>
      <dgm:spPr/>
      <dgm:t>
        <a:bodyPr/>
        <a:lstStyle/>
        <a:p>
          <a:endParaRPr lang="en-US"/>
        </a:p>
      </dgm:t>
    </dgm:pt>
    <dgm:pt modelId="{F22157CF-7715-4BA8-B586-28FD42AB3EBB}">
      <dgm:prSet/>
      <dgm:spPr/>
      <dgm:t>
        <a:bodyPr/>
        <a:lstStyle/>
        <a:p>
          <a:r>
            <a:rPr lang="fr-FR"/>
            <a:t>Phase d’expérimentation</a:t>
          </a:r>
          <a:endParaRPr lang="en-US"/>
        </a:p>
      </dgm:t>
    </dgm:pt>
    <dgm:pt modelId="{B3D8AEB6-0407-412E-A229-FED629FD7CB6}" type="parTrans" cxnId="{4E4D96DE-000B-4A5F-95A6-DF551B7CD0EC}">
      <dgm:prSet/>
      <dgm:spPr/>
      <dgm:t>
        <a:bodyPr/>
        <a:lstStyle/>
        <a:p>
          <a:endParaRPr lang="en-US"/>
        </a:p>
      </dgm:t>
    </dgm:pt>
    <dgm:pt modelId="{8351EF91-A6D2-46C6-A883-6881CB50B9CF}" type="sibTrans" cxnId="{4E4D96DE-000B-4A5F-95A6-DF551B7CD0EC}">
      <dgm:prSet/>
      <dgm:spPr/>
      <dgm:t>
        <a:bodyPr/>
        <a:lstStyle/>
        <a:p>
          <a:endParaRPr lang="en-US"/>
        </a:p>
      </dgm:t>
    </dgm:pt>
    <dgm:pt modelId="{72999D6A-5F99-4D04-B418-C30F72D9526E}">
      <dgm:prSet/>
      <dgm:spPr/>
      <dgm:t>
        <a:bodyPr/>
        <a:lstStyle/>
        <a:p>
          <a:r>
            <a:rPr lang="fr-FR"/>
            <a:t>Début en janvier 2026</a:t>
          </a:r>
          <a:endParaRPr lang="en-US"/>
        </a:p>
      </dgm:t>
    </dgm:pt>
    <dgm:pt modelId="{50FE0B3F-C7AB-4BDB-9B38-53D0A3F7AB5B}" type="parTrans" cxnId="{4D1635B3-2313-4E1A-AA31-B2F4F3545C2E}">
      <dgm:prSet/>
      <dgm:spPr/>
      <dgm:t>
        <a:bodyPr/>
        <a:lstStyle/>
        <a:p>
          <a:endParaRPr lang="en-US"/>
        </a:p>
      </dgm:t>
    </dgm:pt>
    <dgm:pt modelId="{50F25C29-4B7A-42AD-8824-DA095497E730}" type="sibTrans" cxnId="{4D1635B3-2313-4E1A-AA31-B2F4F3545C2E}">
      <dgm:prSet/>
      <dgm:spPr/>
      <dgm:t>
        <a:bodyPr/>
        <a:lstStyle/>
        <a:p>
          <a:endParaRPr lang="en-US"/>
        </a:p>
      </dgm:t>
    </dgm:pt>
    <dgm:pt modelId="{368A8826-3E2C-5049-9156-26173147F2EA}" type="pres">
      <dgm:prSet presAssocID="{B446EBF1-81F2-4DD0-AB18-598F8E17562E}" presName="outerComposite" presStyleCnt="0">
        <dgm:presLayoutVars>
          <dgm:chMax val="5"/>
          <dgm:dir/>
          <dgm:resizeHandles val="exact"/>
        </dgm:presLayoutVars>
      </dgm:prSet>
      <dgm:spPr/>
    </dgm:pt>
    <dgm:pt modelId="{F683ACE4-BB21-1549-9DE0-BB74065348B9}" type="pres">
      <dgm:prSet presAssocID="{B446EBF1-81F2-4DD0-AB18-598F8E17562E}" presName="dummyMaxCanvas" presStyleCnt="0">
        <dgm:presLayoutVars/>
      </dgm:prSet>
      <dgm:spPr/>
    </dgm:pt>
    <dgm:pt modelId="{2B612149-8EF8-974D-BA53-ACF3963DFD21}" type="pres">
      <dgm:prSet presAssocID="{B446EBF1-81F2-4DD0-AB18-598F8E17562E}" presName="ThreeNodes_1" presStyleLbl="node1" presStyleIdx="0" presStyleCnt="3">
        <dgm:presLayoutVars>
          <dgm:bulletEnabled val="1"/>
        </dgm:presLayoutVars>
      </dgm:prSet>
      <dgm:spPr/>
    </dgm:pt>
    <dgm:pt modelId="{51E7C042-9994-5349-A93E-782AEC76D430}" type="pres">
      <dgm:prSet presAssocID="{B446EBF1-81F2-4DD0-AB18-598F8E17562E}" presName="ThreeNodes_2" presStyleLbl="node1" presStyleIdx="1" presStyleCnt="3">
        <dgm:presLayoutVars>
          <dgm:bulletEnabled val="1"/>
        </dgm:presLayoutVars>
      </dgm:prSet>
      <dgm:spPr/>
    </dgm:pt>
    <dgm:pt modelId="{5EA9FAF0-776A-314D-9D7E-9629A76524F7}" type="pres">
      <dgm:prSet presAssocID="{B446EBF1-81F2-4DD0-AB18-598F8E17562E}" presName="ThreeNodes_3" presStyleLbl="node1" presStyleIdx="2" presStyleCnt="3">
        <dgm:presLayoutVars>
          <dgm:bulletEnabled val="1"/>
        </dgm:presLayoutVars>
      </dgm:prSet>
      <dgm:spPr/>
    </dgm:pt>
    <dgm:pt modelId="{171DA2C4-2409-0946-874E-B52C1571293B}" type="pres">
      <dgm:prSet presAssocID="{B446EBF1-81F2-4DD0-AB18-598F8E17562E}" presName="ThreeConn_1-2" presStyleLbl="fgAccFollowNode1" presStyleIdx="0" presStyleCnt="2">
        <dgm:presLayoutVars>
          <dgm:bulletEnabled val="1"/>
        </dgm:presLayoutVars>
      </dgm:prSet>
      <dgm:spPr/>
    </dgm:pt>
    <dgm:pt modelId="{C01EDDF2-C6CC-7747-BBF3-FBD013E3E010}" type="pres">
      <dgm:prSet presAssocID="{B446EBF1-81F2-4DD0-AB18-598F8E17562E}" presName="ThreeConn_2-3" presStyleLbl="fgAccFollowNode1" presStyleIdx="1" presStyleCnt="2">
        <dgm:presLayoutVars>
          <dgm:bulletEnabled val="1"/>
        </dgm:presLayoutVars>
      </dgm:prSet>
      <dgm:spPr/>
    </dgm:pt>
    <dgm:pt modelId="{82304197-1BDE-8D4C-9B0D-8421BCB72FD9}" type="pres">
      <dgm:prSet presAssocID="{B446EBF1-81F2-4DD0-AB18-598F8E17562E}" presName="ThreeNodes_1_text" presStyleLbl="node1" presStyleIdx="2" presStyleCnt="3">
        <dgm:presLayoutVars>
          <dgm:bulletEnabled val="1"/>
        </dgm:presLayoutVars>
      </dgm:prSet>
      <dgm:spPr/>
    </dgm:pt>
    <dgm:pt modelId="{1D657F2C-6BD6-A343-999E-6E217206ED4A}" type="pres">
      <dgm:prSet presAssocID="{B446EBF1-81F2-4DD0-AB18-598F8E17562E}" presName="ThreeNodes_2_text" presStyleLbl="node1" presStyleIdx="2" presStyleCnt="3">
        <dgm:presLayoutVars>
          <dgm:bulletEnabled val="1"/>
        </dgm:presLayoutVars>
      </dgm:prSet>
      <dgm:spPr/>
    </dgm:pt>
    <dgm:pt modelId="{9A5A16B6-FA79-684B-A5CD-DA442F2222F2}" type="pres">
      <dgm:prSet presAssocID="{B446EBF1-81F2-4DD0-AB18-598F8E17562E}" presName="ThreeNodes_3_text" presStyleLbl="node1" presStyleIdx="2" presStyleCnt="3">
        <dgm:presLayoutVars>
          <dgm:bulletEnabled val="1"/>
        </dgm:presLayoutVars>
      </dgm:prSet>
      <dgm:spPr/>
    </dgm:pt>
  </dgm:ptLst>
  <dgm:cxnLst>
    <dgm:cxn modelId="{D26EAC20-6246-634B-BC30-45C51E7E84BF}" type="presOf" srcId="{F22157CF-7715-4BA8-B586-28FD42AB3EBB}" destId="{1D657F2C-6BD6-A343-999E-6E217206ED4A}" srcOrd="1" destOrd="0" presId="urn:microsoft.com/office/officeart/2005/8/layout/vProcess5"/>
    <dgm:cxn modelId="{0A80333A-8D87-2749-B5F9-2F752D89FABB}" type="presOf" srcId="{72999D6A-5F99-4D04-B418-C30F72D9526E}" destId="{5EA9FAF0-776A-314D-9D7E-9629A76524F7}" srcOrd="0" destOrd="0" presId="urn:microsoft.com/office/officeart/2005/8/layout/vProcess5"/>
    <dgm:cxn modelId="{8790DF3C-2F5B-5B41-AC59-96AB5F63ABFF}" type="presOf" srcId="{8351EF91-A6D2-46C6-A883-6881CB50B9CF}" destId="{C01EDDF2-C6CC-7747-BBF3-FBD013E3E010}" srcOrd="0" destOrd="0" presId="urn:microsoft.com/office/officeart/2005/8/layout/vProcess5"/>
    <dgm:cxn modelId="{1B768B40-9178-E146-9943-945049E1AD77}" type="presOf" srcId="{72999D6A-5F99-4D04-B418-C30F72D9526E}" destId="{9A5A16B6-FA79-684B-A5CD-DA442F2222F2}" srcOrd="1" destOrd="0" presId="urn:microsoft.com/office/officeart/2005/8/layout/vProcess5"/>
    <dgm:cxn modelId="{88E1DE77-1D20-334F-92B2-442EBE2D285E}" type="presOf" srcId="{C28EC03F-2ABD-4E1F-BE1C-F5B4F7669DBD}" destId="{82304197-1BDE-8D4C-9B0D-8421BCB72FD9}" srcOrd="1" destOrd="0" presId="urn:microsoft.com/office/officeart/2005/8/layout/vProcess5"/>
    <dgm:cxn modelId="{5CB46F7F-8225-1641-BBCF-3469B8028FC0}" type="presOf" srcId="{F22157CF-7715-4BA8-B586-28FD42AB3EBB}" destId="{51E7C042-9994-5349-A93E-782AEC76D430}" srcOrd="0" destOrd="0" presId="urn:microsoft.com/office/officeart/2005/8/layout/vProcess5"/>
    <dgm:cxn modelId="{E1484485-9CF0-467A-A8AA-AD3DE9E95BFC}" srcId="{B446EBF1-81F2-4DD0-AB18-598F8E17562E}" destId="{C28EC03F-2ABD-4E1F-BE1C-F5B4F7669DBD}" srcOrd="0" destOrd="0" parTransId="{6CD77DB3-5B9F-4D77-B9B0-393BDAAD9E18}" sibTransId="{AC9A4E27-9520-4621-B62F-2FC2C8EE3697}"/>
    <dgm:cxn modelId="{5C2F6891-30DC-7B4C-B19A-7341147B4959}" type="presOf" srcId="{AC9A4E27-9520-4621-B62F-2FC2C8EE3697}" destId="{171DA2C4-2409-0946-874E-B52C1571293B}" srcOrd="0" destOrd="0" presId="urn:microsoft.com/office/officeart/2005/8/layout/vProcess5"/>
    <dgm:cxn modelId="{4D1635B3-2313-4E1A-AA31-B2F4F3545C2E}" srcId="{B446EBF1-81F2-4DD0-AB18-598F8E17562E}" destId="{72999D6A-5F99-4D04-B418-C30F72D9526E}" srcOrd="2" destOrd="0" parTransId="{50FE0B3F-C7AB-4BDB-9B38-53D0A3F7AB5B}" sibTransId="{50F25C29-4B7A-42AD-8824-DA095497E730}"/>
    <dgm:cxn modelId="{12413EC5-B3E0-284D-AF4D-95F8C2882C81}" type="presOf" srcId="{B446EBF1-81F2-4DD0-AB18-598F8E17562E}" destId="{368A8826-3E2C-5049-9156-26173147F2EA}" srcOrd="0" destOrd="0" presId="urn:microsoft.com/office/officeart/2005/8/layout/vProcess5"/>
    <dgm:cxn modelId="{4E4D96DE-000B-4A5F-95A6-DF551B7CD0EC}" srcId="{B446EBF1-81F2-4DD0-AB18-598F8E17562E}" destId="{F22157CF-7715-4BA8-B586-28FD42AB3EBB}" srcOrd="1" destOrd="0" parTransId="{B3D8AEB6-0407-412E-A229-FED629FD7CB6}" sibTransId="{8351EF91-A6D2-46C6-A883-6881CB50B9CF}"/>
    <dgm:cxn modelId="{32C264F3-6E1D-1542-B7EC-C649E7F5D6FC}" type="presOf" srcId="{C28EC03F-2ABD-4E1F-BE1C-F5B4F7669DBD}" destId="{2B612149-8EF8-974D-BA53-ACF3963DFD21}" srcOrd="0" destOrd="0" presId="urn:microsoft.com/office/officeart/2005/8/layout/vProcess5"/>
    <dgm:cxn modelId="{CD7BBD61-C030-AA45-B785-AEFA9B72984D}" type="presParOf" srcId="{368A8826-3E2C-5049-9156-26173147F2EA}" destId="{F683ACE4-BB21-1549-9DE0-BB74065348B9}" srcOrd="0" destOrd="0" presId="urn:microsoft.com/office/officeart/2005/8/layout/vProcess5"/>
    <dgm:cxn modelId="{CD536FBD-5D93-F14A-B6BC-C74F0987B983}" type="presParOf" srcId="{368A8826-3E2C-5049-9156-26173147F2EA}" destId="{2B612149-8EF8-974D-BA53-ACF3963DFD21}" srcOrd="1" destOrd="0" presId="urn:microsoft.com/office/officeart/2005/8/layout/vProcess5"/>
    <dgm:cxn modelId="{E393C676-81B0-3C4F-BF50-0FC37CF13B13}" type="presParOf" srcId="{368A8826-3E2C-5049-9156-26173147F2EA}" destId="{51E7C042-9994-5349-A93E-782AEC76D430}" srcOrd="2" destOrd="0" presId="urn:microsoft.com/office/officeart/2005/8/layout/vProcess5"/>
    <dgm:cxn modelId="{357B219F-16E5-B547-8042-A9505488C2B2}" type="presParOf" srcId="{368A8826-3E2C-5049-9156-26173147F2EA}" destId="{5EA9FAF0-776A-314D-9D7E-9629A76524F7}" srcOrd="3" destOrd="0" presId="urn:microsoft.com/office/officeart/2005/8/layout/vProcess5"/>
    <dgm:cxn modelId="{E7850571-1851-6F4C-AF01-1F53C643FE56}" type="presParOf" srcId="{368A8826-3E2C-5049-9156-26173147F2EA}" destId="{171DA2C4-2409-0946-874E-B52C1571293B}" srcOrd="4" destOrd="0" presId="urn:microsoft.com/office/officeart/2005/8/layout/vProcess5"/>
    <dgm:cxn modelId="{EC546BFE-22F4-834A-B33E-3634EA415E87}" type="presParOf" srcId="{368A8826-3E2C-5049-9156-26173147F2EA}" destId="{C01EDDF2-C6CC-7747-BBF3-FBD013E3E010}" srcOrd="5" destOrd="0" presId="urn:microsoft.com/office/officeart/2005/8/layout/vProcess5"/>
    <dgm:cxn modelId="{A4664C16-F4CF-CC48-91A4-FB431A887B2C}" type="presParOf" srcId="{368A8826-3E2C-5049-9156-26173147F2EA}" destId="{82304197-1BDE-8D4C-9B0D-8421BCB72FD9}" srcOrd="6" destOrd="0" presId="urn:microsoft.com/office/officeart/2005/8/layout/vProcess5"/>
    <dgm:cxn modelId="{2E9D5D9E-B6DA-024E-B9B9-6D7909A6E635}" type="presParOf" srcId="{368A8826-3E2C-5049-9156-26173147F2EA}" destId="{1D657F2C-6BD6-A343-999E-6E217206ED4A}" srcOrd="7" destOrd="0" presId="urn:microsoft.com/office/officeart/2005/8/layout/vProcess5"/>
    <dgm:cxn modelId="{3FA3FA3E-808B-874B-9F22-A652E80709DB}" type="presParOf" srcId="{368A8826-3E2C-5049-9156-26173147F2EA}" destId="{9A5A16B6-FA79-684B-A5CD-DA442F2222F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12149-8EF8-974D-BA53-ACF3963DFD21}">
      <dsp:nvSpPr>
        <dsp:cNvPr id="0" name=""/>
        <dsp:cNvSpPr/>
      </dsp:nvSpPr>
      <dsp:spPr>
        <a:xfrm>
          <a:off x="0" y="0"/>
          <a:ext cx="9088040" cy="112204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kern="1200" dirty="0"/>
            <a:t>Pour les élèves dans les parcours </a:t>
          </a:r>
          <a:r>
            <a:rPr lang="fr-FR" sz="3200" kern="1200" dirty="0" err="1"/>
            <a:t>Pix</a:t>
          </a:r>
          <a:r>
            <a:rPr lang="fr-FR" sz="3200" kern="1200" dirty="0"/>
            <a:t> en 2</a:t>
          </a:r>
          <a:r>
            <a:rPr lang="fr-FR" sz="3200" kern="1200" baseline="30000" dirty="0"/>
            <a:t>nde</a:t>
          </a:r>
          <a:r>
            <a:rPr lang="fr-FR" sz="3200" kern="1200" dirty="0"/>
            <a:t> </a:t>
          </a:r>
          <a:endParaRPr lang="en-US" sz="3200" kern="1200" dirty="0"/>
        </a:p>
      </dsp:txBody>
      <dsp:txXfrm>
        <a:off x="32864" y="32864"/>
        <a:ext cx="7877265" cy="1056316"/>
      </dsp:txXfrm>
    </dsp:sp>
    <dsp:sp modelId="{51E7C042-9994-5349-A93E-782AEC76D430}">
      <dsp:nvSpPr>
        <dsp:cNvPr id="0" name=""/>
        <dsp:cNvSpPr/>
      </dsp:nvSpPr>
      <dsp:spPr>
        <a:xfrm>
          <a:off x="801885" y="1309052"/>
          <a:ext cx="9088040" cy="112204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kern="1200"/>
            <a:t>Phase d’expérimentation</a:t>
          </a:r>
          <a:endParaRPr lang="en-US" sz="3200" kern="1200"/>
        </a:p>
      </dsp:txBody>
      <dsp:txXfrm>
        <a:off x="834749" y="1341916"/>
        <a:ext cx="7491097" cy="1056316"/>
      </dsp:txXfrm>
    </dsp:sp>
    <dsp:sp modelId="{5EA9FAF0-776A-314D-9D7E-9629A76524F7}">
      <dsp:nvSpPr>
        <dsp:cNvPr id="0" name=""/>
        <dsp:cNvSpPr/>
      </dsp:nvSpPr>
      <dsp:spPr>
        <a:xfrm>
          <a:off x="1603771" y="2618105"/>
          <a:ext cx="9088040" cy="112204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FR" sz="3200" kern="1200"/>
            <a:t>Début en janvier 2026</a:t>
          </a:r>
          <a:endParaRPr lang="en-US" sz="3200" kern="1200"/>
        </a:p>
      </dsp:txBody>
      <dsp:txXfrm>
        <a:off x="1636635" y="2650969"/>
        <a:ext cx="7491097" cy="1056316"/>
      </dsp:txXfrm>
    </dsp:sp>
    <dsp:sp modelId="{171DA2C4-2409-0946-874E-B52C1571293B}">
      <dsp:nvSpPr>
        <dsp:cNvPr id="0" name=""/>
        <dsp:cNvSpPr/>
      </dsp:nvSpPr>
      <dsp:spPr>
        <a:xfrm>
          <a:off x="8358710" y="850884"/>
          <a:ext cx="729329" cy="72932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522809" y="850884"/>
        <a:ext cx="401131" cy="548820"/>
      </dsp:txXfrm>
    </dsp:sp>
    <dsp:sp modelId="{C01EDDF2-C6CC-7747-BBF3-FBD013E3E010}">
      <dsp:nvSpPr>
        <dsp:cNvPr id="0" name=""/>
        <dsp:cNvSpPr/>
      </dsp:nvSpPr>
      <dsp:spPr>
        <a:xfrm>
          <a:off x="9160596" y="2152456"/>
          <a:ext cx="729329" cy="72932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324695" y="2152456"/>
        <a:ext cx="401131" cy="54882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F567A-B44E-4A83-8CB7-394F76216A79}" type="datetimeFigureOut">
              <a:rPr lang="fr-FR" smtClean="0"/>
              <a:t>03/10/2025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D1DA0-FA68-4455-916D-DE882F7164C6}" type="slidenum">
              <a:rPr lang="fr-FR" smtClean="0"/>
              <a:t>‹N°›</a:t>
            </a:fld>
            <a:endParaRPr lang="fr-FR"/>
          </a:p>
        </p:txBody>
      </p:sp>
    </p:spTree>
    <p:extLst>
      <p:ext uri="{BB962C8B-B14F-4D97-AF65-F5344CB8AC3E}">
        <p14:creationId xmlns:p14="http://schemas.microsoft.com/office/powerpoint/2010/main" val="124983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D1DA0-FA68-4455-916D-DE882F7164C6}" type="slidenum">
              <a:rPr lang="fr-FR" smtClean="0"/>
              <a:t>1</a:t>
            </a:fld>
            <a:endParaRPr lang="fr-FR"/>
          </a:p>
        </p:txBody>
      </p:sp>
    </p:spTree>
    <p:extLst>
      <p:ext uri="{BB962C8B-B14F-4D97-AF65-F5344CB8AC3E}">
        <p14:creationId xmlns:p14="http://schemas.microsoft.com/office/powerpoint/2010/main" val="233400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Ouverture du PAF (mettre le lien court et un QR code)</a:t>
            </a:r>
          </a:p>
          <a:p>
            <a:endParaRPr lang="fr-FR" dirty="0"/>
          </a:p>
        </p:txBody>
      </p:sp>
      <p:sp>
        <p:nvSpPr>
          <p:cNvPr id="4" name="Espace réservé du numéro de diapositive 3"/>
          <p:cNvSpPr>
            <a:spLocks noGrp="1"/>
          </p:cNvSpPr>
          <p:nvPr>
            <p:ph type="sldNum" sz="quarter" idx="5"/>
          </p:nvPr>
        </p:nvSpPr>
        <p:spPr/>
        <p:txBody>
          <a:bodyPr/>
          <a:lstStyle/>
          <a:p>
            <a:fld id="{2DDD1DA0-FA68-4455-916D-DE882F7164C6}" type="slidenum">
              <a:rPr lang="fr-FR" smtClean="0"/>
              <a:t>8</a:t>
            </a:fld>
            <a:endParaRPr lang="fr-FR"/>
          </a:p>
        </p:txBody>
      </p:sp>
    </p:spTree>
    <p:extLst>
      <p:ext uri="{BB962C8B-B14F-4D97-AF65-F5344CB8AC3E}">
        <p14:creationId xmlns:p14="http://schemas.microsoft.com/office/powerpoint/2010/main" val="244274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DD1DA0-FA68-4455-916D-DE882F7164C6}" type="slidenum">
              <a:rPr lang="fr-FR" smtClean="0"/>
              <a:t>10</a:t>
            </a:fld>
            <a:endParaRPr lang="fr-FR"/>
          </a:p>
        </p:txBody>
      </p:sp>
    </p:spTree>
    <p:extLst>
      <p:ext uri="{BB962C8B-B14F-4D97-AF65-F5344CB8AC3E}">
        <p14:creationId xmlns:p14="http://schemas.microsoft.com/office/powerpoint/2010/main" val="3984164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10/3/2025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17091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10/3/2025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72948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10/3/2025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734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10/3/2025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50758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10/3/2025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03524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10/3/2025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28146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10/3/2025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72921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10/3/2025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998904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10/3/2025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85408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10/3/2025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50561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10/3/2025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14630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10/3/2025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05420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ane.site.ac-lille.fr/ted-i/ted-i-travailler-ensemble-a-distance-et-en-interaction/"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podeduc.apps.education.fr/video/106607-reportage-tedi-tf1-28-09-2025/82b48b30-5753-4b78-95c6-e943d42c0322/"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3" Type="http://schemas.openxmlformats.org/officeDocument/2006/relationships/hyperlink" Target="https://www.nuitducode.net/" TargetMode="External"/><Relationship Id="rId18" Type="http://schemas.openxmlformats.org/officeDocument/2006/relationships/hyperlink" Target="https://www.skillbot.fr/" TargetMode="External"/><Relationship Id="rId26" Type="http://schemas.openxmlformats.org/officeDocument/2006/relationships/hyperlink" Target="https://crep.etab.ac-lille.fr/" TargetMode="External"/><Relationship Id="rId39" Type="http://schemas.openxmlformats.org/officeDocument/2006/relationships/hyperlink" Target="https://dane.site.ac-lille.fr/2024/08/27/la-certification-pix-des-nouvelles-modalites-pour-la-rentree-2024/" TargetMode="External"/><Relationship Id="rId21" Type="http://schemas.openxmlformats.org/officeDocument/2006/relationships/hyperlink" Target="https://pedagogie.ac-lille.fr/blaiserobotics/" TargetMode="External"/><Relationship Id="rId34" Type="http://schemas.openxmlformats.org/officeDocument/2006/relationships/hyperlink" Target="https://www.citizencode.net/" TargetMode="External"/><Relationship Id="rId7" Type="http://schemas.openxmlformats.org/officeDocument/2006/relationships/hyperlink" Target="https://www.semaine-nsi.fr/" TargetMode="External"/><Relationship Id="rId12" Type="http://schemas.openxmlformats.org/officeDocument/2006/relationships/hyperlink" Target="https://pix.plaine-images.fr/" TargetMode="External"/><Relationship Id="rId17" Type="http://schemas.openxmlformats.org/officeDocument/2006/relationships/hyperlink" Target="https://sciencefactor.fr/" TargetMode="External"/><Relationship Id="rId25" Type="http://schemas.openxmlformats.org/officeDocument/2006/relationships/hyperlink" Target="https://www.parcoursmetiers.tv/concours/20-saison-10-je-filme-ma-formation" TargetMode="External"/><Relationship Id="rId33" Type="http://schemas.openxmlformats.org/officeDocument/2006/relationships/hyperlink" Target="https://www.futureoftech.fr/" TargetMode="External"/><Relationship Id="rId38" Type="http://schemas.openxmlformats.org/officeDocument/2006/relationships/hyperlink" Target="https://dane.site.ac-lille.fr/2025/08/18/les-rendez-vous-du-numerique-2025-2026-2/" TargetMode="External"/><Relationship Id="rId2" Type="http://schemas.openxmlformats.org/officeDocument/2006/relationships/hyperlink" Target="https://dane.site.ac-lille.fr/2025/09/08/bienvenue-dans-la-vie-numerique-une-nouvelle-etape-pour-loperation-bienvenueles6e/" TargetMode="External"/><Relationship Id="rId16" Type="http://schemas.openxmlformats.org/officeDocument/2006/relationships/hyperlink" Target="https://trophees-nsi.fr/" TargetMode="External"/><Relationship Id="rId20" Type="http://schemas.openxmlformats.org/officeDocument/2006/relationships/hyperlink" Target="https://ien-calais1.dsden62.ac-lille.fr/da-vinci-robotics-lycee-leonard-de-vinci-ecole-de-andres/" TargetMode="External"/><Relationship Id="rId29" Type="http://schemas.openxmlformats.org/officeDocument/2006/relationships/hyperlink" Target="https://www.youtube.com/watch?v=5ghbT2oabgM" TargetMode="External"/><Relationship Id="rId1" Type="http://schemas.openxmlformats.org/officeDocument/2006/relationships/slideLayout" Target="../slideLayouts/slideLayout2.xml"/><Relationship Id="rId6" Type="http://schemas.openxmlformats.org/officeDocument/2006/relationships/hyperlink" Target="https://demarches.pevelecarembault.fr/formulaire/salon-robotik-2025-journees-educ" TargetMode="External"/><Relationship Id="rId11" Type="http://schemas.openxmlformats.org/officeDocument/2006/relationships/hyperlink" Target="https://forumeduceic.fr/" TargetMode="External"/><Relationship Id="rId24" Type="http://schemas.openxmlformats.org/officeDocument/2006/relationships/hyperlink" Target="https://www.parcoursmetiers.tv/concours/17-saison-18-je-filme-le-metier-qui-me-plait" TargetMode="External"/><Relationship Id="rId32" Type="http://schemas.openxmlformats.org/officeDocument/2006/relationships/hyperlink" Target="https://startupforkids.fr/programme-change-makher/" TargetMode="External"/><Relationship Id="rId37" Type="http://schemas.openxmlformats.org/officeDocument/2006/relationships/hyperlink" Target="https://dane.site.ac-lille.fr/2025/10/01/stage-de-3eme-informatique-au-feminin-du-16-au-20-decembre-2024-a-destination-de-collegiennes-2/" TargetMode="External"/><Relationship Id="rId40" Type="http://schemas.openxmlformats.org/officeDocument/2006/relationships/image" Target="../media/image22.png"/><Relationship Id="rId5" Type="http://schemas.openxmlformats.org/officeDocument/2006/relationships/hyperlink" Target="https://www.educatech-expo.com/" TargetMode="External"/><Relationship Id="rId15" Type="http://schemas.openxmlformats.org/officeDocument/2006/relationships/hyperlink" Target="https://www.education.gouv.fr/concours-mediatiks-7409" TargetMode="External"/><Relationship Id="rId23" Type="http://schemas.openxmlformats.org/officeDocument/2006/relationships/hyperlink" Target="https://eduscol.education.fr/3544/prix-non-au-harcelement" TargetMode="External"/><Relationship Id="rId28" Type="http://schemas.openxmlformats.org/officeDocument/2006/relationships/hyperlink" Target="https://www.cgenial.org/82-nos-actions/162-yes-we-code" TargetMode="External"/><Relationship Id="rId36" Type="http://schemas.openxmlformats.org/officeDocument/2006/relationships/hyperlink" Target="https://fresquedescybercitoyens.fr/" TargetMode="External"/><Relationship Id="rId10" Type="http://schemas.openxmlformats.org/officeDocument/2006/relationships/hyperlink" Target="https://view.genially.com/68b826633de8ccdca8f95b2e" TargetMode="External"/><Relationship Id="rId19" Type="http://schemas.openxmlformats.org/officeDocument/2006/relationships/hyperlink" Target="https://course-en-cours.com/" TargetMode="External"/><Relationship Id="rId31" Type="http://schemas.openxmlformats.org/officeDocument/2006/relationships/hyperlink" Target="https://girlscancode.fr/" TargetMode="External"/><Relationship Id="rId4" Type="http://schemas.openxmlformats.org/officeDocument/2006/relationships/hyperlink" Target="https://dane.site.ac-lille.fr/2025/10/01/octobre-mobilisons-nous-pour-le-cyber-mois/" TargetMode="External"/><Relationship Id="rId9" Type="http://schemas.openxmlformats.org/officeDocument/2006/relationships/hyperlink" Target="https://www.education.gouv.fr/safer-internet-day-sensibiliser-aux-usages-du-numerique-344368" TargetMode="External"/><Relationship Id="rId14" Type="http://schemas.openxmlformats.org/officeDocument/2006/relationships/hyperlink" Target="https://www.cnil.fr/fr/laureats-trophee-des-classes-2025" TargetMode="External"/><Relationship Id="rId22" Type="http://schemas.openxmlformats.org/officeDocument/2006/relationships/hyperlink" Target="https://firstlegoleaguefrance.fr/" TargetMode="External"/><Relationship Id="rId27" Type="http://schemas.openxmlformats.org/officeDocument/2006/relationships/hyperlink" Target="https://tube-numerique-educatif.apps.education.fr/w/8XmWQk6KD1Dj8WHrJH5vps" TargetMode="External"/><Relationship Id="rId30" Type="http://schemas.openxmlformats.org/officeDocument/2006/relationships/hyperlink" Target="https://dane.site.ac-lille.fr/2025/01/18/un-scientifique-dans-ma-classe-chiche/" TargetMode="External"/><Relationship Id="rId35" Type="http://schemas.openxmlformats.org/officeDocument/2006/relationships/hyperlink" Target="https://dane.site.ac-lille.fr/2025/09/29/a-la-decouverte-des-rjmi-oser-les-maths-et-linformatique-au-feminin/" TargetMode="External"/><Relationship Id="rId8" Type="http://schemas.openxmlformats.org/officeDocument/2006/relationships/hyperlink" Target="https://dane.site.ac-lille.fr/2024/10/16/la-tournee-numeriquelles-revient-prochainement-dans-les-hauts-de-france/" TargetMode="External"/><Relationship Id="rId3" Type="http://schemas.openxmlformats.org/officeDocument/2006/relationships/hyperlink" Target="https://dane.site.ac-lille.fr/2025/10/01/initier-coder-creer-participez-a-la-semaine-europeenne-du-code-2025-la-code-week-est-de-retour-du-11-au-26-octobr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ane.site.ac-lille.fr/"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dane.site.ac-lille.fr/2024/08/27/la-certification-pix-des-nouvelles-modalites-pour-la-rentree-2024/"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alitz/2921819581/"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eduline.ac-lille.fr/sofia-fmo-acad/default/session/preregistrationadd/globalSessionId/30188/tab/trainee/pill/individualTrainingPlan/infos/102548|01|S1|2026-01-22_18:00:00|2026-01-22_18:30:00" TargetMode="External"/><Relationship Id="rId2" Type="http://schemas.openxmlformats.org/officeDocument/2006/relationships/hyperlink" Target="https://view.genially.com/5f3e7a5ba8ffb90d11ac034f" TargetMode="External"/><Relationship Id="rId1" Type="http://schemas.openxmlformats.org/officeDocument/2006/relationships/slideLayout" Target="../slideLayouts/slideLayout2.xml"/><Relationship Id="rId6" Type="http://schemas.openxmlformats.org/officeDocument/2006/relationships/hyperlink" Target="https://eduline.ac-lille.fr/sofia-fmo-acad/default/session/preregistrationadd/globalSessionId/30150/tab/trainee/pill/individualTrainingPlan/infos/102619|01|S1|2025-11-05_14:00:00|2025-11-05_15:30:00" TargetMode="External"/><Relationship Id="rId5" Type="http://schemas.openxmlformats.org/officeDocument/2006/relationships/image" Target="../media/image14.png"/><Relationship Id="rId4" Type="http://schemas.openxmlformats.org/officeDocument/2006/relationships/hyperlink" Target="https://pix.fr/support/"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hyperlink" Target="https://view.genially.com/68b826633de8ccdca8f95b2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26" name="Straight Connector 2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descr="Hommes en téléconférence au bureau">
            <a:extLst>
              <a:ext uri="{FF2B5EF4-FFF2-40B4-BE49-F238E27FC236}">
                <a16:creationId xmlns:a16="http://schemas.microsoft.com/office/drawing/2014/main" id="{A54D3BC2-2AEA-2B73-5ECA-BAA1F34280A6}"/>
              </a:ext>
            </a:extLst>
          </p:cNvPr>
          <p:cNvPicPr>
            <a:picLocks noChangeAspect="1"/>
          </p:cNvPicPr>
          <p:nvPr/>
        </p:nvPicPr>
        <p:blipFill>
          <a:blip r:embed="rId3"/>
          <a:srcRect l="9091" t="5774" b="10051"/>
          <a:stretch>
            <a:fillRect/>
          </a:stretch>
        </p:blipFill>
        <p:spPr>
          <a:xfrm>
            <a:off x="-5129938" y="-2885593"/>
            <a:ext cx="17321938" cy="9743593"/>
          </a:xfrm>
          <a:prstGeom prst="rect">
            <a:avLst/>
          </a:prstGeom>
        </p:spPr>
      </p:pic>
      <p:sp>
        <p:nvSpPr>
          <p:cNvPr id="28" name="Rectangle 27">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re 1">
            <a:extLst>
              <a:ext uri="{FF2B5EF4-FFF2-40B4-BE49-F238E27FC236}">
                <a16:creationId xmlns:a16="http://schemas.microsoft.com/office/drawing/2014/main" id="{4D48C4CC-8F58-CCE6-E0E2-C74B59D00510}"/>
              </a:ext>
            </a:extLst>
          </p:cNvPr>
          <p:cNvSpPr>
            <a:spLocks noGrp="1"/>
          </p:cNvSpPr>
          <p:nvPr>
            <p:ph type="title"/>
          </p:nvPr>
        </p:nvSpPr>
        <p:spPr>
          <a:xfrm>
            <a:off x="0" y="908651"/>
            <a:ext cx="11900616" cy="4171779"/>
          </a:xfrm>
        </p:spPr>
        <p:txBody>
          <a:bodyPr vert="horz" lIns="91440" tIns="45720" rIns="91440" bIns="45720" rtlCol="0" anchor="t">
            <a:noAutofit/>
          </a:bodyPr>
          <a:lstStyle/>
          <a:p>
            <a:pPr>
              <a:lnSpc>
                <a:spcPct val="90000"/>
              </a:lnSpc>
            </a:pPr>
            <a:r>
              <a:rPr lang="en-US" b="1" dirty="0">
                <a:solidFill>
                  <a:schemeClr val="bg1"/>
                </a:solidFill>
              </a:rPr>
              <a:t>Bienvenue à </a:t>
            </a:r>
            <a:r>
              <a:rPr lang="en-US" b="1" dirty="0" err="1">
                <a:solidFill>
                  <a:schemeClr val="bg1"/>
                </a:solidFill>
              </a:rPr>
              <a:t>tous</a:t>
            </a:r>
            <a:r>
              <a:rPr lang="en-US" b="1" dirty="0">
                <a:solidFill>
                  <a:schemeClr val="bg1"/>
                </a:solidFill>
              </a:rPr>
              <a:t> La </a:t>
            </a:r>
            <a:r>
              <a:rPr lang="en-US" b="1" dirty="0" err="1">
                <a:solidFill>
                  <a:schemeClr val="bg1"/>
                </a:solidFill>
              </a:rPr>
              <a:t>visio</a:t>
            </a:r>
            <a:r>
              <a:rPr lang="en-US" b="1" dirty="0">
                <a:solidFill>
                  <a:schemeClr val="bg1"/>
                </a:solidFill>
              </a:rPr>
              <a:t> commence à 13 h</a:t>
            </a: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br>
              <a:rPr lang="en-US" sz="2800" b="1" dirty="0"/>
            </a:br>
            <a:r>
              <a:rPr lang="en-US" sz="2800" b="1" dirty="0"/>
              <a:t>									</a:t>
            </a:r>
            <a:r>
              <a:rPr lang="en-US" sz="2800" b="1" dirty="0" err="1"/>
              <a:t>L’équipe</a:t>
            </a:r>
            <a:r>
              <a:rPr lang="en-US" sz="2800" b="1" dirty="0"/>
              <a:t> de la Drane</a:t>
            </a:r>
          </a:p>
        </p:txBody>
      </p:sp>
      <p:cxnSp>
        <p:nvCxnSpPr>
          <p:cNvPr id="30" name="Straight Connector 29">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9201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a:extLst>
              <a:ext uri="{FF2B5EF4-FFF2-40B4-BE49-F238E27FC236}">
                <a16:creationId xmlns:a16="http://schemas.microsoft.com/office/drawing/2014/main" id="{20757412-BD39-469C-62E8-BDD6B4521C1B}"/>
              </a:ext>
            </a:extLst>
          </p:cNvPr>
          <p:cNvPicPr>
            <a:picLocks noGrp="1" noChangeAspect="1"/>
          </p:cNvPicPr>
          <p:nvPr/>
        </p:nvPicPr>
        <p:blipFill>
          <a:blip r:embed="rId3"/>
          <a:srcRect t="11113"/>
          <a:stretch/>
        </p:blipFill>
        <p:spPr bwMode="auto">
          <a:xfrm>
            <a:off x="1854839" y="763717"/>
            <a:ext cx="8482322" cy="5330565"/>
          </a:xfrm>
          <a:prstGeom prst="rect">
            <a:avLst/>
          </a:prstGeom>
        </p:spPr>
      </p:pic>
      <p:sp>
        <p:nvSpPr>
          <p:cNvPr id="4" name="Titre 1">
            <a:extLst>
              <a:ext uri="{FF2B5EF4-FFF2-40B4-BE49-F238E27FC236}">
                <a16:creationId xmlns:a16="http://schemas.microsoft.com/office/drawing/2014/main" id="{BB9ED9AA-F42D-63BF-7B8A-F9C387EAED7A}"/>
              </a:ext>
            </a:extLst>
          </p:cNvPr>
          <p:cNvSpPr txBox="1">
            <a:spLocks/>
          </p:cNvSpPr>
          <p:nvPr/>
        </p:nvSpPr>
        <p:spPr>
          <a:xfrm>
            <a:off x="775586" y="191423"/>
            <a:ext cx="12715562" cy="572294"/>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fr-FR" sz="2400" dirty="0"/>
              <a:t>Eléa Au service de la </a:t>
            </a:r>
            <a:r>
              <a:rPr lang="fr-FR" sz="2400" dirty="0" err="1"/>
              <a:t>difFérenciAtion</a:t>
            </a:r>
            <a:r>
              <a:rPr lang="fr-FR" sz="2400" dirty="0"/>
              <a:t> </a:t>
            </a:r>
          </a:p>
        </p:txBody>
      </p:sp>
    </p:spTree>
    <p:extLst>
      <p:ext uri="{BB962C8B-B14F-4D97-AF65-F5344CB8AC3E}">
        <p14:creationId xmlns:p14="http://schemas.microsoft.com/office/powerpoint/2010/main" val="518501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E614D06-8B38-DD4D-BE45-EA9D7E9F7B54}"/>
              </a:ext>
            </a:extLst>
          </p:cNvPr>
          <p:cNvSpPr>
            <a:spLocks noGrp="1"/>
          </p:cNvSpPr>
          <p:nvPr>
            <p:ph type="title"/>
          </p:nvPr>
        </p:nvSpPr>
        <p:spPr>
          <a:xfrm>
            <a:off x="700635" y="914400"/>
            <a:ext cx="10691265" cy="1307592"/>
          </a:xfrm>
        </p:spPr>
        <p:txBody>
          <a:bodyPr/>
          <a:lstStyle/>
          <a:p>
            <a:r>
              <a:rPr lang="fr-FR" dirty="0"/>
              <a:t>Ted-I</a:t>
            </a:r>
          </a:p>
        </p:txBody>
      </p:sp>
      <p:pic>
        <p:nvPicPr>
          <p:cNvPr id="7" name="Image 1924648108">
            <a:extLst>
              <a:ext uri="{FF2B5EF4-FFF2-40B4-BE49-F238E27FC236}">
                <a16:creationId xmlns:a16="http://schemas.microsoft.com/office/drawing/2014/main" id="{FF950258-998C-50A3-A60A-611A2AE218BE}"/>
              </a:ext>
            </a:extLst>
          </p:cNvPr>
          <p:cNvPicPr>
            <a:picLocks noChangeAspect="1"/>
          </p:cNvPicPr>
          <p:nvPr/>
        </p:nvPicPr>
        <p:blipFill>
          <a:blip r:embed="rId2"/>
          <a:stretch/>
        </p:blipFill>
        <p:spPr bwMode="auto">
          <a:xfrm>
            <a:off x="800100" y="736270"/>
            <a:ext cx="5090208" cy="5405753"/>
          </a:xfrm>
          <a:prstGeom prst="rect">
            <a:avLst/>
          </a:prstGeom>
        </p:spPr>
      </p:pic>
      <p:pic>
        <p:nvPicPr>
          <p:cNvPr id="8" name="Image 1259253892">
            <a:hlinkClick r:id="rId3"/>
            <a:extLst>
              <a:ext uri="{FF2B5EF4-FFF2-40B4-BE49-F238E27FC236}">
                <a16:creationId xmlns:a16="http://schemas.microsoft.com/office/drawing/2014/main" id="{8DBA34EE-67EC-3A78-6F3B-982E891185CF}"/>
              </a:ext>
            </a:extLst>
          </p:cNvPr>
          <p:cNvPicPr>
            <a:picLocks noChangeAspect="1"/>
          </p:cNvPicPr>
          <p:nvPr/>
        </p:nvPicPr>
        <p:blipFill>
          <a:blip r:embed="rId4"/>
          <a:stretch/>
        </p:blipFill>
        <p:spPr bwMode="auto">
          <a:xfrm>
            <a:off x="6556593" y="4417404"/>
            <a:ext cx="4924424" cy="1657350"/>
          </a:xfrm>
          <a:prstGeom prst="rect">
            <a:avLst/>
          </a:prstGeom>
        </p:spPr>
      </p:pic>
      <p:pic>
        <p:nvPicPr>
          <p:cNvPr id="9" name="Image 8" descr="Une image contenant texte, intérieur, Appareil de présentation, multimédia&#10;&#10;Le contenu généré par l’IA peut être incorrect.">
            <a:hlinkClick r:id="rId5"/>
            <a:extLst>
              <a:ext uri="{FF2B5EF4-FFF2-40B4-BE49-F238E27FC236}">
                <a16:creationId xmlns:a16="http://schemas.microsoft.com/office/drawing/2014/main" id="{F774AB64-5190-4850-B2A4-D071552193D8}"/>
              </a:ext>
            </a:extLst>
          </p:cNvPr>
          <p:cNvPicPr>
            <a:picLocks noChangeAspect="1"/>
          </p:cNvPicPr>
          <p:nvPr/>
        </p:nvPicPr>
        <p:blipFill>
          <a:blip r:embed="rId6"/>
          <a:stretch>
            <a:fillRect/>
          </a:stretch>
        </p:blipFill>
        <p:spPr>
          <a:xfrm>
            <a:off x="6840187" y="1210947"/>
            <a:ext cx="4151498" cy="2773223"/>
          </a:xfrm>
          <a:prstGeom prst="rect">
            <a:avLst/>
          </a:prstGeom>
        </p:spPr>
      </p:pic>
    </p:spTree>
    <p:extLst>
      <p:ext uri="{BB962C8B-B14F-4D97-AF65-F5344CB8AC3E}">
        <p14:creationId xmlns:p14="http://schemas.microsoft.com/office/powerpoint/2010/main" val="10611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1DD8F93-86F1-D1DF-1318-FFFDD793FE51}"/>
              </a:ext>
            </a:extLst>
          </p:cNvPr>
          <p:cNvSpPr txBox="1"/>
          <p:nvPr/>
        </p:nvSpPr>
        <p:spPr>
          <a:xfrm>
            <a:off x="1081089" y="2535495"/>
            <a:ext cx="3274060" cy="317500"/>
          </a:xfrm>
          <a:prstGeom prst="rect">
            <a:avLst/>
          </a:prstGeom>
          <a:solidFill>
            <a:srgbClr val="1CACE3"/>
          </a:solidFill>
          <a:ln w="15240">
            <a:solidFill>
              <a:srgbClr val="1CACE3"/>
            </a:solidFill>
          </a:ln>
        </p:spPr>
        <p:txBody>
          <a:bodyPr vert="horz" wrap="square" lIns="0" tIns="0" rIns="0" bIns="0" rtlCol="0">
            <a:spAutoFit/>
          </a:bodyPr>
          <a:lstStyle/>
          <a:p>
            <a:pPr marL="430530">
              <a:lnSpc>
                <a:spcPts val="2495"/>
              </a:lnSpc>
            </a:pPr>
            <a:r>
              <a:rPr sz="2800" spc="-10" dirty="0">
                <a:latin typeface="Tw Cen MT"/>
                <a:cs typeface="Tw Cen MT"/>
              </a:rPr>
              <a:t>Evénements</a:t>
            </a:r>
            <a:endParaRPr sz="2800" dirty="0">
              <a:latin typeface="Tw Cen MT"/>
              <a:cs typeface="Tw Cen MT"/>
            </a:endParaRPr>
          </a:p>
        </p:txBody>
      </p:sp>
      <p:sp>
        <p:nvSpPr>
          <p:cNvPr id="7" name="object 5">
            <a:extLst>
              <a:ext uri="{FF2B5EF4-FFF2-40B4-BE49-F238E27FC236}">
                <a16:creationId xmlns:a16="http://schemas.microsoft.com/office/drawing/2014/main" id="{A5674866-691F-52A5-D3E1-ADF6DC2454FA}"/>
              </a:ext>
            </a:extLst>
          </p:cNvPr>
          <p:cNvSpPr txBox="1"/>
          <p:nvPr/>
        </p:nvSpPr>
        <p:spPr>
          <a:xfrm>
            <a:off x="1490459" y="2852995"/>
            <a:ext cx="3543112" cy="3961982"/>
          </a:xfrm>
          <a:prstGeom prst="rect">
            <a:avLst/>
          </a:prstGeom>
        </p:spPr>
        <p:txBody>
          <a:bodyPr vert="horz" wrap="square" lIns="0" tIns="12065" rIns="0" bIns="0" rtlCol="0">
            <a:spAutoFit/>
          </a:bodyPr>
          <a:lstStyle/>
          <a:p>
            <a:pPr marL="182880" indent="-170180">
              <a:lnSpc>
                <a:spcPts val="1875"/>
              </a:lnSpc>
              <a:spcBef>
                <a:spcPts val="95"/>
              </a:spcBef>
              <a:buClr>
                <a:srgbClr val="000000"/>
              </a:buClr>
              <a:buFontTx/>
              <a:buChar char="•"/>
              <a:tabLst>
                <a:tab pos="182880" algn="l"/>
              </a:tabLst>
            </a:pPr>
            <a:r>
              <a:rPr lang="fr-FR" sz="1600" spc="-10" dirty="0">
                <a:solidFill>
                  <a:srgbClr val="6B9F24"/>
                </a:solidFill>
                <a:latin typeface="Tw Cen MT"/>
                <a:cs typeface="Tw Cen MT"/>
                <a:hlinkClick r:id="rId2"/>
              </a:rPr>
              <a:t>#Bienvenules</a:t>
            </a:r>
            <a:r>
              <a:rPr lang="fr-FR" sz="1600" spc="15" dirty="0">
                <a:solidFill>
                  <a:srgbClr val="6B9F24"/>
                </a:solidFill>
                <a:latin typeface="Tw Cen MT"/>
                <a:cs typeface="Tw Cen MT"/>
                <a:hlinkClick r:id="rId2"/>
              </a:rPr>
              <a:t> </a:t>
            </a:r>
            <a:r>
              <a:rPr lang="fr-FR" sz="1600" dirty="0">
                <a:solidFill>
                  <a:srgbClr val="6B9F24"/>
                </a:solidFill>
                <a:latin typeface="Tw Cen MT"/>
                <a:cs typeface="Tw Cen MT"/>
                <a:hlinkClick r:id="rId2"/>
              </a:rPr>
              <a:t>6</a:t>
            </a:r>
            <a:r>
              <a:rPr lang="fr-FR" sz="1575" baseline="26455" dirty="0">
                <a:solidFill>
                  <a:srgbClr val="6B9F24"/>
                </a:solidFill>
                <a:latin typeface="Tw Cen MT"/>
                <a:cs typeface="Tw Cen MT"/>
                <a:hlinkClick r:id="rId2"/>
              </a:rPr>
              <a:t>ème</a:t>
            </a:r>
            <a:r>
              <a:rPr lang="fr-FR" sz="1575" spc="225" baseline="26455" dirty="0">
                <a:solidFill>
                  <a:srgbClr val="6B9F24"/>
                </a:solidFill>
                <a:latin typeface="Tw Cen MT"/>
                <a:cs typeface="Tw Cen MT"/>
              </a:rPr>
              <a:t> </a:t>
            </a:r>
            <a:r>
              <a:rPr lang="fr-FR" sz="1200" spc="-10" dirty="0">
                <a:latin typeface="Tw Cen MT"/>
                <a:cs typeface="Tw Cen MT"/>
              </a:rPr>
              <a:t>(septembre)</a:t>
            </a:r>
            <a:endParaRPr lang="fr-FR" sz="1200" dirty="0">
              <a:latin typeface="Tw Cen MT"/>
              <a:cs typeface="Tw Cen MT"/>
            </a:endParaRPr>
          </a:p>
          <a:p>
            <a:pPr marL="182880" indent="-170180">
              <a:lnSpc>
                <a:spcPts val="1875"/>
              </a:lnSpc>
              <a:spcBef>
                <a:spcPts val="95"/>
              </a:spcBef>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
              </a:rPr>
              <a:t>Code</a:t>
            </a:r>
            <a:r>
              <a:rPr sz="1600" u="heavy" spc="-30" dirty="0">
                <a:solidFill>
                  <a:srgbClr val="6B9F24"/>
                </a:solidFill>
                <a:uFill>
                  <a:solidFill>
                    <a:srgbClr val="6B9F24"/>
                  </a:solidFill>
                </a:uFill>
                <a:latin typeface="Tw Cen MT"/>
                <a:cs typeface="Tw Cen MT"/>
                <a:hlinkClick r:id="rId3"/>
              </a:rPr>
              <a:t> </a:t>
            </a:r>
            <a:r>
              <a:rPr sz="1600" u="heavy" spc="-25" dirty="0">
                <a:solidFill>
                  <a:srgbClr val="6B9F24"/>
                </a:solidFill>
                <a:uFill>
                  <a:solidFill>
                    <a:srgbClr val="6B9F24"/>
                  </a:solidFill>
                </a:uFill>
                <a:latin typeface="Tw Cen MT"/>
                <a:cs typeface="Tw Cen MT"/>
                <a:hlinkClick r:id="rId3"/>
              </a:rPr>
              <a:t>Week</a:t>
            </a:r>
            <a:r>
              <a:rPr sz="1600" u="heavy" spc="-35" dirty="0">
                <a:solidFill>
                  <a:srgbClr val="6B9F24"/>
                </a:solidFill>
                <a:uFill>
                  <a:solidFill>
                    <a:srgbClr val="6B9F24"/>
                  </a:solidFill>
                </a:uFill>
                <a:latin typeface="Tw Cen MT"/>
                <a:cs typeface="Tw Cen MT"/>
              </a:rPr>
              <a:t> </a:t>
            </a:r>
            <a:r>
              <a:rPr sz="1200" u="none" dirty="0">
                <a:latin typeface="Tw Cen MT"/>
                <a:cs typeface="Tw Cen MT"/>
              </a:rPr>
              <a:t>(</a:t>
            </a:r>
            <a:r>
              <a:rPr lang="fr-FR" sz="1200" u="none" dirty="0">
                <a:latin typeface="Tw Cen MT"/>
                <a:cs typeface="Tw Cen MT"/>
              </a:rPr>
              <a:t>11 au 26</a:t>
            </a:r>
            <a:r>
              <a:rPr sz="1200" u="none" spc="-10" dirty="0" err="1">
                <a:latin typeface="Tw Cen MT"/>
                <a:cs typeface="Tw Cen MT"/>
              </a:rPr>
              <a:t>octobre</a:t>
            </a:r>
            <a:r>
              <a:rPr sz="1200" u="none" spc="-10" dirty="0">
                <a:latin typeface="Tw Cen MT"/>
                <a:cs typeface="Tw Cen MT"/>
              </a:rPr>
              <a:t>)</a:t>
            </a:r>
            <a:endParaRPr lang="fr-FR" sz="1200" u="none" spc="-10" dirty="0">
              <a:latin typeface="Tw Cen MT"/>
              <a:cs typeface="Tw Cen MT"/>
            </a:endParaRPr>
          </a:p>
          <a:p>
            <a:pPr marL="182880" indent="-170180">
              <a:lnSpc>
                <a:spcPts val="1875"/>
              </a:lnSpc>
              <a:spcBef>
                <a:spcPts val="95"/>
              </a:spcBef>
              <a:buClr>
                <a:srgbClr val="000000"/>
              </a:buClr>
              <a:buChar char="•"/>
              <a:tabLst>
                <a:tab pos="182880" algn="l"/>
              </a:tabLst>
            </a:pPr>
            <a:r>
              <a:rPr lang="fr-FR" sz="1600" spc="-10" dirty="0" err="1">
                <a:latin typeface="Tw Cen MT"/>
                <a:cs typeface="Tw Cen MT"/>
                <a:hlinkClick r:id="rId4"/>
              </a:rPr>
              <a:t>Cybermois</a:t>
            </a:r>
            <a:r>
              <a:rPr lang="fr-FR" sz="1200" spc="-10" dirty="0">
                <a:latin typeface="Tw Cen MT"/>
                <a:cs typeface="Tw Cen MT"/>
              </a:rPr>
              <a:t> (Octobre)</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5"/>
              </a:rPr>
              <a:t>Educatech</a:t>
            </a:r>
            <a:r>
              <a:rPr sz="1600" u="none" spc="20" dirty="0">
                <a:solidFill>
                  <a:srgbClr val="6B9F24"/>
                </a:solidFill>
                <a:latin typeface="Tw Cen MT"/>
                <a:cs typeface="Tw Cen MT"/>
              </a:rPr>
              <a:t> </a:t>
            </a:r>
            <a:r>
              <a:rPr sz="1200" u="none" dirty="0">
                <a:latin typeface="Tw Cen MT"/>
                <a:cs typeface="Tw Cen MT"/>
              </a:rPr>
              <a:t>(1</a:t>
            </a:r>
            <a:r>
              <a:rPr lang="fr-FR" sz="1200" u="none" dirty="0">
                <a:latin typeface="Tw Cen MT"/>
                <a:cs typeface="Tw Cen MT"/>
              </a:rPr>
              <a:t>9</a:t>
            </a:r>
            <a:r>
              <a:rPr sz="1200" u="none" spc="-15" dirty="0">
                <a:latin typeface="Tw Cen MT"/>
                <a:cs typeface="Tw Cen MT"/>
              </a:rPr>
              <a:t> </a:t>
            </a:r>
            <a:r>
              <a:rPr sz="1200" u="none" dirty="0">
                <a:latin typeface="Tw Cen MT"/>
                <a:cs typeface="Tw Cen MT"/>
              </a:rPr>
              <a:t>au</a:t>
            </a:r>
            <a:r>
              <a:rPr sz="1200" u="none" spc="-20" dirty="0">
                <a:latin typeface="Tw Cen MT"/>
                <a:cs typeface="Tw Cen MT"/>
              </a:rPr>
              <a:t> </a:t>
            </a:r>
            <a:r>
              <a:rPr lang="fr-FR" sz="1200" u="none" dirty="0">
                <a:latin typeface="Tw Cen MT"/>
                <a:cs typeface="Tw Cen MT"/>
              </a:rPr>
              <a:t>21</a:t>
            </a:r>
            <a:r>
              <a:rPr sz="1200" u="none" spc="-5" dirty="0">
                <a:latin typeface="Tw Cen MT"/>
                <a:cs typeface="Tw Cen MT"/>
              </a:rPr>
              <a:t> </a:t>
            </a:r>
            <a:r>
              <a:rPr sz="1200" u="none" spc="-20" dirty="0" err="1">
                <a:latin typeface="Tw Cen MT"/>
                <a:cs typeface="Tw Cen MT"/>
              </a:rPr>
              <a:t>nov</a:t>
            </a:r>
            <a:r>
              <a:rPr sz="1200" u="none" spc="-20" dirty="0">
                <a:latin typeface="Tw Cen MT"/>
                <a:cs typeface="Tw Cen MT"/>
              </a:rPr>
              <a:t>)</a:t>
            </a:r>
            <a:endParaRPr lang="fr-FR" sz="1200" u="none" spc="-20" dirty="0">
              <a:latin typeface="Tw Cen MT"/>
              <a:cs typeface="Tw Cen MT"/>
            </a:endParaRPr>
          </a:p>
          <a:p>
            <a:pPr marL="182880" indent="-170180">
              <a:lnSpc>
                <a:spcPts val="1830"/>
              </a:lnSpc>
              <a:buClr>
                <a:srgbClr val="000000"/>
              </a:buClr>
              <a:buChar char="•"/>
              <a:tabLst>
                <a:tab pos="182880" algn="l"/>
              </a:tabLst>
            </a:pPr>
            <a:r>
              <a:rPr lang="fr-FR" sz="1600" spc="-20" dirty="0">
                <a:latin typeface="Tw Cen MT"/>
                <a:cs typeface="Tw Cen MT"/>
                <a:hlinkClick r:id="rId6"/>
              </a:rPr>
              <a:t>Salon </a:t>
            </a:r>
            <a:r>
              <a:rPr lang="fr-FR" sz="1600" spc="-20" dirty="0" err="1">
                <a:latin typeface="Tw Cen MT"/>
                <a:cs typeface="Tw Cen MT"/>
                <a:hlinkClick r:id="rId6"/>
              </a:rPr>
              <a:t>Robotik</a:t>
            </a:r>
            <a:r>
              <a:rPr lang="fr-FR" sz="1600" spc="-20" dirty="0">
                <a:latin typeface="Tw Cen MT"/>
                <a:cs typeface="Tw Cen MT"/>
                <a:hlinkClick r:id="rId6"/>
              </a:rPr>
              <a:t> Orchies </a:t>
            </a:r>
            <a:r>
              <a:rPr lang="fr-FR" sz="1200" spc="-20" dirty="0">
                <a:latin typeface="Tw Cen MT"/>
                <a:cs typeface="Tw Cen MT"/>
              </a:rPr>
              <a:t>(27 au 30 </a:t>
            </a:r>
            <a:r>
              <a:rPr lang="fr-FR" sz="1200" spc="-20" dirty="0" err="1">
                <a:latin typeface="Tw Cen MT"/>
                <a:cs typeface="Tw Cen MT"/>
              </a:rPr>
              <a:t>nov</a:t>
            </a:r>
            <a:r>
              <a:rPr lang="fr-FR" sz="1200" spc="-20" dirty="0">
                <a:latin typeface="Tw Cen MT"/>
                <a:cs typeface="Tw Cen MT"/>
              </a:rPr>
              <a:t>)</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7"/>
              </a:rPr>
              <a:t>Semaine</a:t>
            </a:r>
            <a:r>
              <a:rPr sz="1600" u="heavy" spc="-25" dirty="0">
                <a:solidFill>
                  <a:srgbClr val="6B9F24"/>
                </a:solidFill>
                <a:uFill>
                  <a:solidFill>
                    <a:srgbClr val="6B9F24"/>
                  </a:solidFill>
                </a:uFill>
                <a:latin typeface="Tw Cen MT"/>
                <a:cs typeface="Tw Cen MT"/>
                <a:hlinkClick r:id="rId7"/>
              </a:rPr>
              <a:t> </a:t>
            </a:r>
            <a:r>
              <a:rPr sz="1600" u="heavy" dirty="0">
                <a:solidFill>
                  <a:srgbClr val="6B9F24"/>
                </a:solidFill>
                <a:uFill>
                  <a:solidFill>
                    <a:srgbClr val="6B9F24"/>
                  </a:solidFill>
                </a:uFill>
                <a:latin typeface="Tw Cen MT"/>
                <a:cs typeface="Tw Cen MT"/>
                <a:hlinkClick r:id="rId7"/>
              </a:rPr>
              <a:t>NSI</a:t>
            </a:r>
            <a:r>
              <a:rPr sz="1600" u="none" spc="-10" dirty="0">
                <a:solidFill>
                  <a:srgbClr val="6B9F24"/>
                </a:solidFill>
                <a:latin typeface="Tw Cen MT"/>
                <a:cs typeface="Tw Cen MT"/>
              </a:rPr>
              <a:t> </a:t>
            </a:r>
            <a:r>
              <a:rPr sz="1200" u="none" dirty="0">
                <a:latin typeface="Tw Cen MT"/>
                <a:cs typeface="Tw Cen MT"/>
              </a:rPr>
              <a:t>(</a:t>
            </a:r>
            <a:r>
              <a:rPr lang="fr-FR" sz="1200" u="none" dirty="0">
                <a:latin typeface="Tw Cen MT"/>
                <a:cs typeface="Tw Cen MT"/>
              </a:rPr>
              <a:t>8</a:t>
            </a:r>
            <a:r>
              <a:rPr sz="1200" u="none" spc="-30" dirty="0">
                <a:latin typeface="Tw Cen MT"/>
                <a:cs typeface="Tw Cen MT"/>
              </a:rPr>
              <a:t> </a:t>
            </a:r>
            <a:r>
              <a:rPr sz="1200" u="none" dirty="0">
                <a:latin typeface="Tw Cen MT"/>
                <a:cs typeface="Tw Cen MT"/>
              </a:rPr>
              <a:t>au</a:t>
            </a:r>
            <a:r>
              <a:rPr sz="1200" u="none" spc="-20" dirty="0">
                <a:latin typeface="Tw Cen MT"/>
                <a:cs typeface="Tw Cen MT"/>
              </a:rPr>
              <a:t> </a:t>
            </a:r>
            <a:r>
              <a:rPr lang="fr-FR" sz="1200" u="none" dirty="0">
                <a:latin typeface="Tw Cen MT"/>
                <a:cs typeface="Tw Cen MT"/>
              </a:rPr>
              <a:t>13</a:t>
            </a:r>
            <a:r>
              <a:rPr sz="1200" u="none" spc="-15" dirty="0">
                <a:latin typeface="Tw Cen MT"/>
                <a:cs typeface="Tw Cen MT"/>
              </a:rPr>
              <a:t> </a:t>
            </a:r>
            <a:r>
              <a:rPr sz="1200" u="none" spc="-20" dirty="0">
                <a:latin typeface="Tw Cen MT"/>
                <a:cs typeface="Tw Cen MT"/>
              </a:rPr>
              <a:t>déc)</a:t>
            </a:r>
            <a:endParaRPr sz="1200" dirty="0">
              <a:latin typeface="Tw Cen MT"/>
              <a:cs typeface="Tw Cen MT"/>
            </a:endParaRPr>
          </a:p>
          <a:p>
            <a:pPr marL="182880" indent="-170180">
              <a:lnSpc>
                <a:spcPts val="1825"/>
              </a:lnSpc>
              <a:buClr>
                <a:srgbClr val="000000"/>
              </a:buClr>
              <a:buChar char="•"/>
              <a:tabLst>
                <a:tab pos="182880" algn="l"/>
              </a:tabLst>
            </a:pPr>
            <a:r>
              <a:rPr sz="1600" u="heavy" dirty="0" err="1">
                <a:solidFill>
                  <a:srgbClr val="6B9F24"/>
                </a:solidFill>
                <a:uFill>
                  <a:solidFill>
                    <a:srgbClr val="6B9F24"/>
                  </a:solidFill>
                </a:uFill>
                <a:latin typeface="Tw Cen MT"/>
                <a:cs typeface="Tw Cen MT"/>
                <a:hlinkClick r:id="rId8"/>
              </a:rPr>
              <a:t>Numériqu’elles</a:t>
            </a:r>
            <a:r>
              <a:rPr sz="1600" u="none" spc="-5" dirty="0">
                <a:solidFill>
                  <a:srgbClr val="6B9F24"/>
                </a:solidFill>
                <a:latin typeface="Tw Cen MT"/>
                <a:cs typeface="Tw Cen MT"/>
              </a:rPr>
              <a:t> </a:t>
            </a:r>
            <a:r>
              <a:rPr sz="1200" u="none" dirty="0">
                <a:latin typeface="Tw Cen MT"/>
                <a:cs typeface="Tw Cen MT"/>
              </a:rPr>
              <a:t>(</a:t>
            </a:r>
            <a:r>
              <a:rPr lang="fr-FR" sz="1200" u="none" dirty="0">
                <a:latin typeface="Tw Cen MT"/>
                <a:cs typeface="Tw Cen MT"/>
              </a:rPr>
              <a:t>dates à venir</a:t>
            </a:r>
            <a:r>
              <a:rPr sz="1200" u="none" spc="-10" dirty="0">
                <a:latin typeface="Tw Cen MT"/>
                <a:cs typeface="Tw Cen MT"/>
              </a:rPr>
              <a:t>)</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9"/>
              </a:rPr>
              <a:t>Safer</a:t>
            </a:r>
            <a:r>
              <a:rPr sz="1600" u="heavy" spc="-25" dirty="0">
                <a:solidFill>
                  <a:srgbClr val="6B9F24"/>
                </a:solidFill>
                <a:uFill>
                  <a:solidFill>
                    <a:srgbClr val="6B9F24"/>
                  </a:solidFill>
                </a:uFill>
                <a:latin typeface="Tw Cen MT"/>
                <a:cs typeface="Tw Cen MT"/>
                <a:hlinkClick r:id="rId9"/>
              </a:rPr>
              <a:t> </a:t>
            </a:r>
            <a:r>
              <a:rPr sz="1600" u="heavy" dirty="0">
                <a:solidFill>
                  <a:srgbClr val="6B9F24"/>
                </a:solidFill>
                <a:uFill>
                  <a:solidFill>
                    <a:srgbClr val="6B9F24"/>
                  </a:solidFill>
                </a:uFill>
                <a:latin typeface="Tw Cen MT"/>
                <a:cs typeface="Tw Cen MT"/>
                <a:hlinkClick r:id="rId9"/>
              </a:rPr>
              <a:t>Internet</a:t>
            </a:r>
            <a:r>
              <a:rPr sz="1600" u="heavy" spc="-35" dirty="0">
                <a:solidFill>
                  <a:srgbClr val="6B9F24"/>
                </a:solidFill>
                <a:uFill>
                  <a:solidFill>
                    <a:srgbClr val="6B9F24"/>
                  </a:solidFill>
                </a:uFill>
                <a:latin typeface="Tw Cen MT"/>
                <a:cs typeface="Tw Cen MT"/>
                <a:hlinkClick r:id="rId9"/>
              </a:rPr>
              <a:t> </a:t>
            </a:r>
            <a:r>
              <a:rPr sz="1600" u="heavy" dirty="0">
                <a:solidFill>
                  <a:srgbClr val="6B9F24"/>
                </a:solidFill>
                <a:uFill>
                  <a:solidFill>
                    <a:srgbClr val="6B9F24"/>
                  </a:solidFill>
                </a:uFill>
                <a:latin typeface="Tw Cen MT"/>
                <a:cs typeface="Tw Cen MT"/>
                <a:hlinkClick r:id="rId9"/>
              </a:rPr>
              <a:t>Day</a:t>
            </a:r>
            <a:r>
              <a:rPr sz="1600" u="none" spc="-10" dirty="0">
                <a:solidFill>
                  <a:srgbClr val="6B9F24"/>
                </a:solidFill>
                <a:latin typeface="Tw Cen MT"/>
                <a:cs typeface="Tw Cen MT"/>
              </a:rPr>
              <a:t> </a:t>
            </a:r>
            <a:r>
              <a:rPr sz="1200" u="none" dirty="0">
                <a:latin typeface="Tw Cen MT"/>
                <a:cs typeface="Tw Cen MT"/>
              </a:rPr>
              <a:t>(</a:t>
            </a:r>
            <a:r>
              <a:rPr sz="1200" u="none" spc="-25" dirty="0">
                <a:latin typeface="Tw Cen MT"/>
                <a:cs typeface="Tw Cen MT"/>
              </a:rPr>
              <a:t> </a:t>
            </a:r>
            <a:r>
              <a:rPr sz="1200" u="none" dirty="0">
                <a:latin typeface="Tw Cen MT"/>
                <a:cs typeface="Tw Cen MT"/>
              </a:rPr>
              <a:t>A</a:t>
            </a:r>
            <a:r>
              <a:rPr sz="1200" u="none" spc="-30" dirty="0">
                <a:latin typeface="Tw Cen MT"/>
                <a:cs typeface="Tw Cen MT"/>
              </a:rPr>
              <a:t> </a:t>
            </a:r>
            <a:r>
              <a:rPr sz="1200" u="none" dirty="0">
                <a:latin typeface="Tw Cen MT"/>
                <a:cs typeface="Tw Cen MT"/>
              </a:rPr>
              <a:t>partir1</a:t>
            </a:r>
            <a:r>
              <a:rPr lang="fr-FR" sz="1200" u="none" dirty="0">
                <a:latin typeface="Tw Cen MT"/>
                <a:cs typeface="Tw Cen MT"/>
              </a:rPr>
              <a:t>0</a:t>
            </a:r>
            <a:r>
              <a:rPr sz="1200" u="none" spc="-15" dirty="0">
                <a:latin typeface="Tw Cen MT"/>
                <a:cs typeface="Tw Cen MT"/>
              </a:rPr>
              <a:t> </a:t>
            </a:r>
            <a:r>
              <a:rPr sz="1200" u="none" spc="-20" dirty="0">
                <a:latin typeface="Tw Cen MT"/>
                <a:cs typeface="Tw Cen MT"/>
              </a:rPr>
              <a:t>fév)</a:t>
            </a:r>
            <a:endParaRPr sz="1200" dirty="0">
              <a:latin typeface="Tw Cen MT"/>
              <a:cs typeface="Tw Cen MT"/>
            </a:endParaRPr>
          </a:p>
          <a:p>
            <a:pPr marL="182880" indent="-170180">
              <a:lnSpc>
                <a:spcPts val="1705"/>
              </a:lnSpc>
              <a:buClr>
                <a:srgbClr val="000000"/>
              </a:buClr>
              <a:buChar char="•"/>
              <a:tabLst>
                <a:tab pos="182880" algn="l"/>
              </a:tabLst>
            </a:pPr>
            <a:r>
              <a:rPr sz="1600" u="heavy" dirty="0" err="1">
                <a:solidFill>
                  <a:srgbClr val="6B9F24"/>
                </a:solidFill>
                <a:uFill>
                  <a:solidFill>
                    <a:srgbClr val="6B9F24"/>
                  </a:solidFill>
                </a:uFill>
                <a:latin typeface="Tw Cen MT"/>
                <a:cs typeface="Tw Cen MT"/>
                <a:hlinkClick r:id="rId10"/>
              </a:rPr>
              <a:t>Journée</a:t>
            </a:r>
            <a:r>
              <a:rPr lang="fr-FR" sz="1600" u="heavy" dirty="0">
                <a:solidFill>
                  <a:srgbClr val="6B9F24"/>
                </a:solidFill>
                <a:uFill>
                  <a:solidFill>
                    <a:srgbClr val="6B9F24"/>
                  </a:solidFill>
                </a:uFill>
                <a:latin typeface="Tw Cen MT"/>
                <a:cs typeface="Tw Cen MT"/>
                <a:hlinkClick r:id="rId10"/>
              </a:rPr>
              <a:t>s</a:t>
            </a:r>
            <a:r>
              <a:rPr sz="1600" u="heavy" spc="-35" dirty="0">
                <a:solidFill>
                  <a:srgbClr val="6B9F24"/>
                </a:solidFill>
                <a:uFill>
                  <a:solidFill>
                    <a:srgbClr val="6B9F24"/>
                  </a:solidFill>
                </a:uFill>
                <a:latin typeface="Tw Cen MT"/>
                <a:cs typeface="Tw Cen MT"/>
                <a:hlinkClick r:id="rId10"/>
              </a:rPr>
              <a:t> </a:t>
            </a:r>
            <a:r>
              <a:rPr sz="1600" u="heavy" dirty="0">
                <a:solidFill>
                  <a:srgbClr val="6B9F24"/>
                </a:solidFill>
                <a:uFill>
                  <a:solidFill>
                    <a:srgbClr val="6B9F24"/>
                  </a:solidFill>
                </a:uFill>
                <a:latin typeface="Tw Cen MT"/>
                <a:cs typeface="Tw Cen MT"/>
                <a:hlinkClick r:id="rId10"/>
              </a:rPr>
              <a:t>du</a:t>
            </a:r>
            <a:r>
              <a:rPr sz="1600" u="heavy" spc="-45" dirty="0">
                <a:solidFill>
                  <a:srgbClr val="6B9F24"/>
                </a:solidFill>
                <a:uFill>
                  <a:solidFill>
                    <a:srgbClr val="6B9F24"/>
                  </a:solidFill>
                </a:uFill>
                <a:latin typeface="Tw Cen MT"/>
                <a:cs typeface="Tw Cen MT"/>
                <a:hlinkClick r:id="rId10"/>
              </a:rPr>
              <a:t> </a:t>
            </a:r>
            <a:r>
              <a:rPr sz="1600" u="heavy" dirty="0">
                <a:solidFill>
                  <a:srgbClr val="6B9F24"/>
                </a:solidFill>
                <a:uFill>
                  <a:solidFill>
                    <a:srgbClr val="6B9F24"/>
                  </a:solidFill>
                </a:uFill>
                <a:latin typeface="Tw Cen MT"/>
                <a:cs typeface="Tw Cen MT"/>
                <a:hlinkClick r:id="rId10"/>
              </a:rPr>
              <a:t>numérique</a:t>
            </a:r>
            <a:r>
              <a:rPr sz="1600" u="heavy" spc="-20" dirty="0">
                <a:solidFill>
                  <a:srgbClr val="6B9F24"/>
                </a:solidFill>
                <a:uFill>
                  <a:solidFill>
                    <a:srgbClr val="6B9F24"/>
                  </a:solidFill>
                </a:uFill>
                <a:latin typeface="Tw Cen MT"/>
                <a:cs typeface="Tw Cen MT"/>
                <a:hlinkClick r:id="rId10"/>
              </a:rPr>
              <a:t> </a:t>
            </a:r>
            <a:r>
              <a:rPr lang="fr-FR" sz="1600" u="heavy" spc="-20" dirty="0">
                <a:solidFill>
                  <a:srgbClr val="6B9F24"/>
                </a:solidFill>
                <a:uFill>
                  <a:solidFill>
                    <a:srgbClr val="6B9F24"/>
                  </a:solidFill>
                </a:uFill>
                <a:latin typeface="Tw Cen MT"/>
                <a:cs typeface="Tw Cen MT"/>
                <a:hlinkClick r:id="rId10"/>
              </a:rPr>
              <a:t>DRANE</a:t>
            </a:r>
            <a:r>
              <a:rPr sz="1600" u="none" spc="-10" dirty="0">
                <a:solidFill>
                  <a:srgbClr val="6B9F24"/>
                </a:solidFill>
                <a:latin typeface="Tw Cen MT"/>
                <a:cs typeface="Tw Cen MT"/>
                <a:hlinkClick r:id="rId10"/>
              </a:rPr>
              <a:t> </a:t>
            </a:r>
            <a:r>
              <a:rPr sz="1200" u="none" dirty="0">
                <a:solidFill>
                  <a:schemeClr val="tx1"/>
                </a:solidFill>
                <a:latin typeface="Tw Cen MT"/>
                <a:cs typeface="Tw Cen MT"/>
              </a:rPr>
              <a:t>(</a:t>
            </a:r>
            <a:r>
              <a:rPr lang="fr-FR" sz="1200" u="none" dirty="0">
                <a:solidFill>
                  <a:schemeClr val="tx1"/>
                </a:solidFill>
                <a:latin typeface="Tw Cen MT"/>
                <a:cs typeface="Tw Cen MT"/>
              </a:rPr>
              <a:t>14/01St Omer et 11/03 Valenciennes</a:t>
            </a:r>
            <a:r>
              <a:rPr sz="1200" u="none" spc="-10" dirty="0">
                <a:solidFill>
                  <a:schemeClr val="tx1"/>
                </a:solidFill>
                <a:latin typeface="Tw Cen MT"/>
                <a:cs typeface="Tw Cen MT"/>
              </a:rPr>
              <a:t>)</a:t>
            </a:r>
            <a:endParaRPr sz="1200" dirty="0">
              <a:solidFill>
                <a:schemeClr val="tx1"/>
              </a:solidFill>
              <a:latin typeface="Tw Cen MT"/>
              <a:cs typeface="Tw Cen MT"/>
            </a:endParaRPr>
          </a:p>
          <a:p>
            <a:pPr marL="182245" marR="135890" indent="-170180">
              <a:lnSpc>
                <a:spcPts val="1570"/>
              </a:lnSpc>
              <a:spcBef>
                <a:spcPts val="300"/>
              </a:spcBef>
              <a:buChar char="•"/>
              <a:tabLst>
                <a:tab pos="184785" algn="l"/>
              </a:tabLst>
            </a:pPr>
            <a:r>
              <a:rPr lang="fr-FR" sz="1600" dirty="0" err="1">
                <a:solidFill>
                  <a:srgbClr val="6C9F27"/>
                </a:solidFill>
                <a:latin typeface="Tw Cen MT"/>
                <a:cs typeface="Tw Cen MT"/>
                <a:hlinkClick r:id="rId10"/>
              </a:rPr>
              <a:t>MasterClass</a:t>
            </a:r>
            <a:r>
              <a:rPr lang="fr-FR" sz="1600" dirty="0">
                <a:solidFill>
                  <a:srgbClr val="6C9F27"/>
                </a:solidFill>
                <a:latin typeface="Tw Cen MT"/>
                <a:cs typeface="Tw Cen MT"/>
                <a:hlinkClick r:id="rId10"/>
              </a:rPr>
              <a:t> Citoyenneté numérique </a:t>
            </a:r>
            <a:r>
              <a:rPr sz="1200" dirty="0">
                <a:latin typeface="Tw Cen MT"/>
                <a:cs typeface="Tw Cen MT"/>
              </a:rPr>
              <a:t>(</a:t>
            </a:r>
            <a:r>
              <a:rPr lang="fr-FR" sz="1200" dirty="0">
                <a:latin typeface="Tw Cen MT"/>
                <a:cs typeface="Tw Cen MT"/>
              </a:rPr>
              <a:t>19/11 et 3/12</a:t>
            </a:r>
            <a:r>
              <a:rPr sz="1200" spc="-20" dirty="0">
                <a:latin typeface="Tw Cen MT"/>
                <a:cs typeface="Tw Cen MT"/>
              </a:rPr>
              <a:t>)</a:t>
            </a:r>
            <a:endParaRPr lang="fr-FR" sz="1200" spc="-20" dirty="0">
              <a:latin typeface="Tw Cen MT"/>
              <a:cs typeface="Tw Cen MT"/>
            </a:endParaRPr>
          </a:p>
          <a:p>
            <a:pPr marL="182245" marR="135890" indent="-170180">
              <a:lnSpc>
                <a:spcPts val="1570"/>
              </a:lnSpc>
              <a:spcBef>
                <a:spcPts val="300"/>
              </a:spcBef>
              <a:buChar char="•"/>
              <a:tabLst>
                <a:tab pos="184785" algn="l"/>
              </a:tabLst>
            </a:pPr>
            <a:r>
              <a:rPr lang="fr-FR" sz="1600" spc="-20" dirty="0">
                <a:latin typeface="Tw Cen MT"/>
                <a:cs typeface="Tw Cen MT"/>
                <a:hlinkClick r:id="rId11"/>
              </a:rPr>
              <a:t>Forum Education &amp; Innovation pédagogique </a:t>
            </a:r>
            <a:r>
              <a:rPr lang="fr-FR" sz="1200" spc="-20" dirty="0">
                <a:latin typeface="Tw Cen MT"/>
                <a:cs typeface="Tw Cen MT"/>
              </a:rPr>
              <a:t>(18 au 20 mars)</a:t>
            </a:r>
            <a:endParaRPr sz="1200" dirty="0">
              <a:latin typeface="Tw Cen MT"/>
              <a:cs typeface="Tw Cen MT"/>
            </a:endParaRPr>
          </a:p>
          <a:p>
            <a:pPr marL="182880" indent="-170180">
              <a:lnSpc>
                <a:spcPts val="1789"/>
              </a:lnSpc>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2"/>
              </a:rPr>
              <a:t>Pix-</a:t>
            </a:r>
            <a:r>
              <a:rPr sz="1600" u="heavy" dirty="0">
                <a:solidFill>
                  <a:srgbClr val="6B9F24"/>
                </a:solidFill>
                <a:uFill>
                  <a:solidFill>
                    <a:srgbClr val="6B9F24"/>
                  </a:solidFill>
                </a:uFill>
                <a:latin typeface="Tw Cen MT"/>
                <a:cs typeface="Tw Cen MT"/>
                <a:hlinkClick r:id="rId12"/>
              </a:rPr>
              <a:t>Plaine</a:t>
            </a:r>
            <a:r>
              <a:rPr sz="1600" u="heavy" spc="-20" dirty="0">
                <a:solidFill>
                  <a:srgbClr val="6B9F24"/>
                </a:solidFill>
                <a:uFill>
                  <a:solidFill>
                    <a:srgbClr val="6B9F24"/>
                  </a:solidFill>
                </a:uFill>
                <a:latin typeface="Tw Cen MT"/>
                <a:cs typeface="Tw Cen MT"/>
                <a:hlinkClick r:id="rId12"/>
              </a:rPr>
              <a:t> </a:t>
            </a:r>
            <a:r>
              <a:rPr sz="1600" u="heavy" dirty="0">
                <a:solidFill>
                  <a:srgbClr val="6B9F24"/>
                </a:solidFill>
                <a:uFill>
                  <a:solidFill>
                    <a:srgbClr val="6B9F24"/>
                  </a:solidFill>
                </a:uFill>
                <a:latin typeface="Tw Cen MT"/>
                <a:cs typeface="Tw Cen MT"/>
                <a:hlinkClick r:id="rId12"/>
              </a:rPr>
              <a:t>Image</a:t>
            </a:r>
            <a:r>
              <a:rPr sz="1600" u="heavy" spc="-20" dirty="0">
                <a:solidFill>
                  <a:srgbClr val="6B9F24"/>
                </a:solidFill>
                <a:uFill>
                  <a:solidFill>
                    <a:srgbClr val="6B9F24"/>
                  </a:solidFill>
                </a:uFill>
                <a:latin typeface="Tw Cen MT"/>
                <a:cs typeface="Tw Cen MT"/>
              </a:rPr>
              <a:t> </a:t>
            </a:r>
            <a:r>
              <a:rPr sz="1200" u="none" dirty="0">
                <a:latin typeface="Tw Cen MT"/>
                <a:cs typeface="Tw Cen MT"/>
              </a:rPr>
              <a:t>(</a:t>
            </a:r>
            <a:r>
              <a:rPr lang="fr-FR" sz="1200" u="none" dirty="0">
                <a:latin typeface="Tw Cen MT"/>
                <a:cs typeface="Tw Cen MT"/>
              </a:rPr>
              <a:t>7</a:t>
            </a:r>
            <a:r>
              <a:rPr sz="1200" u="none" spc="-25" dirty="0">
                <a:latin typeface="Tw Cen MT"/>
                <a:cs typeface="Tw Cen MT"/>
              </a:rPr>
              <a:t> </a:t>
            </a:r>
            <a:r>
              <a:rPr sz="1200" u="none" dirty="0">
                <a:latin typeface="Tw Cen MT"/>
                <a:cs typeface="Tw Cen MT"/>
              </a:rPr>
              <a:t>au</a:t>
            </a:r>
            <a:r>
              <a:rPr sz="1200" u="none" spc="-35" dirty="0">
                <a:latin typeface="Tw Cen MT"/>
                <a:cs typeface="Tw Cen MT"/>
              </a:rPr>
              <a:t> </a:t>
            </a:r>
            <a:r>
              <a:rPr lang="fr-FR" sz="1200" u="none" dirty="0">
                <a:latin typeface="Tw Cen MT"/>
                <a:cs typeface="Tw Cen MT"/>
              </a:rPr>
              <a:t>9</a:t>
            </a:r>
            <a:r>
              <a:rPr sz="1200" u="none" spc="-25" dirty="0">
                <a:latin typeface="Tw Cen MT"/>
                <a:cs typeface="Tw Cen MT"/>
              </a:rPr>
              <a:t> </a:t>
            </a:r>
            <a:r>
              <a:rPr sz="1200" u="none" spc="-10" dirty="0">
                <a:latin typeface="Tw Cen MT"/>
                <a:cs typeface="Tw Cen MT"/>
              </a:rPr>
              <a:t>avril)</a:t>
            </a:r>
            <a:endParaRPr sz="12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3"/>
              </a:rPr>
              <a:t>Nuit</a:t>
            </a:r>
            <a:r>
              <a:rPr sz="1600" u="heavy" spc="-25" dirty="0">
                <a:solidFill>
                  <a:srgbClr val="6B9F24"/>
                </a:solidFill>
                <a:uFill>
                  <a:solidFill>
                    <a:srgbClr val="6B9F24"/>
                  </a:solidFill>
                </a:uFill>
                <a:latin typeface="Tw Cen MT"/>
                <a:cs typeface="Tw Cen MT"/>
                <a:hlinkClick r:id="rId13"/>
              </a:rPr>
              <a:t> </a:t>
            </a:r>
            <a:r>
              <a:rPr sz="1600" u="heavy" dirty="0">
                <a:solidFill>
                  <a:srgbClr val="6B9F24"/>
                </a:solidFill>
                <a:uFill>
                  <a:solidFill>
                    <a:srgbClr val="6B9F24"/>
                  </a:solidFill>
                </a:uFill>
                <a:latin typeface="Tw Cen MT"/>
                <a:cs typeface="Tw Cen MT"/>
                <a:hlinkClick r:id="rId13"/>
              </a:rPr>
              <a:t>du</a:t>
            </a:r>
            <a:r>
              <a:rPr sz="1600" u="heavy" spc="-15" dirty="0">
                <a:solidFill>
                  <a:srgbClr val="6B9F24"/>
                </a:solidFill>
                <a:uFill>
                  <a:solidFill>
                    <a:srgbClr val="6B9F24"/>
                  </a:solidFill>
                </a:uFill>
                <a:latin typeface="Tw Cen MT"/>
                <a:cs typeface="Tw Cen MT"/>
                <a:hlinkClick r:id="rId13"/>
              </a:rPr>
              <a:t> </a:t>
            </a:r>
            <a:r>
              <a:rPr sz="1600" u="heavy" dirty="0">
                <a:solidFill>
                  <a:srgbClr val="6B9F24"/>
                </a:solidFill>
                <a:uFill>
                  <a:solidFill>
                    <a:srgbClr val="6B9F24"/>
                  </a:solidFill>
                </a:uFill>
                <a:latin typeface="Tw Cen MT"/>
                <a:cs typeface="Tw Cen MT"/>
                <a:hlinkClick r:id="rId13"/>
              </a:rPr>
              <a:t>code</a:t>
            </a:r>
            <a:r>
              <a:rPr sz="1600" u="none" spc="-10" dirty="0">
                <a:solidFill>
                  <a:srgbClr val="6B9F24"/>
                </a:solidFill>
                <a:latin typeface="Tw Cen MT"/>
                <a:cs typeface="Tw Cen MT"/>
              </a:rPr>
              <a:t> </a:t>
            </a:r>
            <a:r>
              <a:rPr sz="1200" u="none" dirty="0">
                <a:latin typeface="Tw Cen MT"/>
                <a:cs typeface="Tw Cen MT"/>
              </a:rPr>
              <a:t>(mai</a:t>
            </a:r>
            <a:r>
              <a:rPr sz="1200" u="none" spc="-15" dirty="0">
                <a:latin typeface="Tw Cen MT"/>
                <a:cs typeface="Tw Cen MT"/>
              </a:rPr>
              <a:t> </a:t>
            </a:r>
            <a:r>
              <a:rPr sz="1200" u="none" spc="-10" dirty="0">
                <a:latin typeface="Tw Cen MT"/>
                <a:cs typeface="Tw Cen MT"/>
              </a:rPr>
              <a:t>juin)</a:t>
            </a:r>
            <a:endParaRPr sz="1200" dirty="0">
              <a:latin typeface="Tw Cen MT"/>
              <a:cs typeface="Tw Cen MT"/>
            </a:endParaRPr>
          </a:p>
          <a:p>
            <a:pPr marL="12700">
              <a:lnSpc>
                <a:spcPts val="1870"/>
              </a:lnSpc>
              <a:tabLst>
                <a:tab pos="182880" algn="l"/>
              </a:tabLst>
            </a:pPr>
            <a:endParaRPr sz="1600" dirty="0">
              <a:latin typeface="Tw Cen MT"/>
              <a:cs typeface="Tw Cen MT"/>
            </a:endParaRPr>
          </a:p>
        </p:txBody>
      </p:sp>
      <p:grpSp>
        <p:nvGrpSpPr>
          <p:cNvPr id="8" name="object 6">
            <a:extLst>
              <a:ext uri="{FF2B5EF4-FFF2-40B4-BE49-F238E27FC236}">
                <a16:creationId xmlns:a16="http://schemas.microsoft.com/office/drawing/2014/main" id="{2B63E31D-847A-B877-997A-C54F0ED4E148}"/>
              </a:ext>
            </a:extLst>
          </p:cNvPr>
          <p:cNvGrpSpPr/>
          <p:nvPr/>
        </p:nvGrpSpPr>
        <p:grpSpPr>
          <a:xfrm>
            <a:off x="3795334" y="1633287"/>
            <a:ext cx="573405" cy="573405"/>
            <a:chOff x="3759708" y="1598675"/>
            <a:chExt cx="573405" cy="573405"/>
          </a:xfrm>
        </p:grpSpPr>
        <p:sp>
          <p:nvSpPr>
            <p:cNvPr id="9" name="object 7">
              <a:extLst>
                <a:ext uri="{FF2B5EF4-FFF2-40B4-BE49-F238E27FC236}">
                  <a16:creationId xmlns:a16="http://schemas.microsoft.com/office/drawing/2014/main" id="{B2C599B9-3456-C58B-C040-0818FC6E0D73}"/>
                </a:ext>
              </a:extLst>
            </p:cNvPr>
            <p:cNvSpPr/>
            <p:nvPr/>
          </p:nvSpPr>
          <p:spPr>
            <a:xfrm>
              <a:off x="3767328" y="1606295"/>
              <a:ext cx="558165" cy="558165"/>
            </a:xfrm>
            <a:custGeom>
              <a:avLst/>
              <a:gdLst/>
              <a:ahLst/>
              <a:cxnLst/>
              <a:rect l="l" t="t" r="r" b="b"/>
              <a:pathLst>
                <a:path w="558164" h="558164">
                  <a:moveTo>
                    <a:pt x="557784" y="0"/>
                  </a:moveTo>
                  <a:lnTo>
                    <a:pt x="0" y="557783"/>
                  </a:lnTo>
                  <a:lnTo>
                    <a:pt x="557784" y="557783"/>
                  </a:lnTo>
                  <a:lnTo>
                    <a:pt x="557784" y="0"/>
                  </a:lnTo>
                  <a:close/>
                </a:path>
              </a:pathLst>
            </a:custGeom>
            <a:solidFill>
              <a:srgbClr val="1CACE3"/>
            </a:solidFill>
          </p:spPr>
          <p:txBody>
            <a:bodyPr wrap="square" lIns="0" tIns="0" rIns="0" bIns="0" rtlCol="0"/>
            <a:lstStyle/>
            <a:p>
              <a:endParaRPr/>
            </a:p>
          </p:txBody>
        </p:sp>
        <p:sp>
          <p:nvSpPr>
            <p:cNvPr id="10" name="object 8">
              <a:extLst>
                <a:ext uri="{FF2B5EF4-FFF2-40B4-BE49-F238E27FC236}">
                  <a16:creationId xmlns:a16="http://schemas.microsoft.com/office/drawing/2014/main" id="{45115F35-FD6E-2280-72D5-5B9BF09AC0A5}"/>
                </a:ext>
              </a:extLst>
            </p:cNvPr>
            <p:cNvSpPr/>
            <p:nvPr/>
          </p:nvSpPr>
          <p:spPr>
            <a:xfrm>
              <a:off x="3767328" y="1606295"/>
              <a:ext cx="558165" cy="558165"/>
            </a:xfrm>
            <a:custGeom>
              <a:avLst/>
              <a:gdLst/>
              <a:ahLst/>
              <a:cxnLst/>
              <a:rect l="l" t="t" r="r" b="b"/>
              <a:pathLst>
                <a:path w="558164" h="558164">
                  <a:moveTo>
                    <a:pt x="0" y="557783"/>
                  </a:moveTo>
                  <a:lnTo>
                    <a:pt x="557784" y="0"/>
                  </a:lnTo>
                  <a:lnTo>
                    <a:pt x="557784" y="557783"/>
                  </a:lnTo>
                  <a:lnTo>
                    <a:pt x="0" y="557783"/>
                  </a:lnTo>
                  <a:close/>
                </a:path>
              </a:pathLst>
            </a:custGeom>
            <a:ln w="15240">
              <a:solidFill>
                <a:srgbClr val="1CACE3"/>
              </a:solidFill>
            </a:ln>
          </p:spPr>
          <p:txBody>
            <a:bodyPr wrap="square" lIns="0" tIns="0" rIns="0" bIns="0" rtlCol="0"/>
            <a:lstStyle/>
            <a:p>
              <a:endParaRPr/>
            </a:p>
          </p:txBody>
        </p:sp>
      </p:grpSp>
      <p:grpSp>
        <p:nvGrpSpPr>
          <p:cNvPr id="11" name="object 9">
            <a:extLst>
              <a:ext uri="{FF2B5EF4-FFF2-40B4-BE49-F238E27FC236}">
                <a16:creationId xmlns:a16="http://schemas.microsoft.com/office/drawing/2014/main" id="{3C039ECD-BA47-5935-800B-4475C6CB7F6C}"/>
              </a:ext>
            </a:extLst>
          </p:cNvPr>
          <p:cNvGrpSpPr/>
          <p:nvPr/>
        </p:nvGrpSpPr>
        <p:grpSpPr>
          <a:xfrm>
            <a:off x="4691446" y="1613475"/>
            <a:ext cx="3289300" cy="1981835"/>
            <a:chOff x="4655820" y="1578863"/>
            <a:chExt cx="3289300" cy="1981835"/>
          </a:xfrm>
        </p:grpSpPr>
        <p:sp>
          <p:nvSpPr>
            <p:cNvPr id="12" name="object 10">
              <a:extLst>
                <a:ext uri="{FF2B5EF4-FFF2-40B4-BE49-F238E27FC236}">
                  <a16:creationId xmlns:a16="http://schemas.microsoft.com/office/drawing/2014/main" id="{200BB6DB-F779-31B0-D38F-EF3FD5B226D7}"/>
                </a:ext>
              </a:extLst>
            </p:cNvPr>
            <p:cNvSpPr/>
            <p:nvPr/>
          </p:nvSpPr>
          <p:spPr>
            <a:xfrm>
              <a:off x="4663440" y="1903729"/>
              <a:ext cx="316865" cy="1648460"/>
            </a:xfrm>
            <a:custGeom>
              <a:avLst/>
              <a:gdLst/>
              <a:ahLst/>
              <a:cxnLst/>
              <a:rect l="l" t="t" r="r" b="b"/>
              <a:pathLst>
                <a:path w="316864" h="1648460">
                  <a:moveTo>
                    <a:pt x="0" y="1648460"/>
                  </a:moveTo>
                  <a:lnTo>
                    <a:pt x="316864" y="1648460"/>
                  </a:lnTo>
                  <a:lnTo>
                    <a:pt x="316864" y="0"/>
                  </a:lnTo>
                  <a:lnTo>
                    <a:pt x="0" y="0"/>
                  </a:lnTo>
                  <a:lnTo>
                    <a:pt x="0" y="1648460"/>
                  </a:lnTo>
                  <a:close/>
                </a:path>
              </a:pathLst>
            </a:custGeom>
            <a:solidFill>
              <a:srgbClr val="1CACE3"/>
            </a:solidFill>
          </p:spPr>
          <p:txBody>
            <a:bodyPr wrap="square" lIns="0" tIns="0" rIns="0" bIns="0" rtlCol="0"/>
            <a:lstStyle/>
            <a:p>
              <a:endParaRPr/>
            </a:p>
          </p:txBody>
        </p:sp>
        <p:sp>
          <p:nvSpPr>
            <p:cNvPr id="13" name="object 11">
              <a:extLst>
                <a:ext uri="{FF2B5EF4-FFF2-40B4-BE49-F238E27FC236}">
                  <a16:creationId xmlns:a16="http://schemas.microsoft.com/office/drawing/2014/main" id="{4CD9C825-E448-C3E0-AF75-40E35A636EFE}"/>
                </a:ext>
              </a:extLst>
            </p:cNvPr>
            <p:cNvSpPr/>
            <p:nvPr/>
          </p:nvSpPr>
          <p:spPr>
            <a:xfrm>
              <a:off x="4663440" y="1586483"/>
              <a:ext cx="3274060" cy="1966595"/>
            </a:xfrm>
            <a:custGeom>
              <a:avLst/>
              <a:gdLst/>
              <a:ahLst/>
              <a:cxnLst/>
              <a:rect l="l" t="t" r="r" b="b"/>
              <a:pathLst>
                <a:path w="3274059" h="1966595">
                  <a:moveTo>
                    <a:pt x="3273552" y="0"/>
                  </a:moveTo>
                  <a:lnTo>
                    <a:pt x="3273552" y="316738"/>
                  </a:lnTo>
                  <a:lnTo>
                    <a:pt x="316864" y="316738"/>
                  </a:lnTo>
                  <a:lnTo>
                    <a:pt x="316864" y="1966087"/>
                  </a:lnTo>
                  <a:lnTo>
                    <a:pt x="0" y="1966087"/>
                  </a:lnTo>
                  <a:lnTo>
                    <a:pt x="0" y="0"/>
                  </a:lnTo>
                  <a:lnTo>
                    <a:pt x="3273552" y="0"/>
                  </a:lnTo>
                  <a:close/>
                </a:path>
              </a:pathLst>
            </a:custGeom>
            <a:ln w="15240">
              <a:solidFill>
                <a:srgbClr val="1CACE3"/>
              </a:solidFill>
            </a:ln>
          </p:spPr>
          <p:txBody>
            <a:bodyPr wrap="square" lIns="0" tIns="0" rIns="0" bIns="0" rtlCol="0"/>
            <a:lstStyle/>
            <a:p>
              <a:endParaRPr/>
            </a:p>
          </p:txBody>
        </p:sp>
      </p:grpSp>
      <p:sp>
        <p:nvSpPr>
          <p:cNvPr id="14" name="object 12">
            <a:extLst>
              <a:ext uri="{FF2B5EF4-FFF2-40B4-BE49-F238E27FC236}">
                <a16:creationId xmlns:a16="http://schemas.microsoft.com/office/drawing/2014/main" id="{102A228F-7C16-6683-A8B6-479DD897E537}"/>
              </a:ext>
            </a:extLst>
          </p:cNvPr>
          <p:cNvSpPr txBox="1"/>
          <p:nvPr/>
        </p:nvSpPr>
        <p:spPr>
          <a:xfrm>
            <a:off x="4699066" y="1621095"/>
            <a:ext cx="3274060" cy="316865"/>
          </a:xfrm>
          <a:prstGeom prst="rect">
            <a:avLst/>
          </a:prstGeom>
          <a:solidFill>
            <a:srgbClr val="1CACE3"/>
          </a:solidFill>
          <a:ln w="15240">
            <a:solidFill>
              <a:srgbClr val="1CACE3"/>
            </a:solidFill>
          </a:ln>
        </p:spPr>
        <p:txBody>
          <a:bodyPr vert="horz" wrap="square" lIns="0" tIns="0" rIns="0" bIns="0" rtlCol="0">
            <a:spAutoFit/>
          </a:bodyPr>
          <a:lstStyle/>
          <a:p>
            <a:pPr marL="450850">
              <a:lnSpc>
                <a:spcPts val="2495"/>
              </a:lnSpc>
            </a:pPr>
            <a:r>
              <a:rPr sz="2800" spc="-10" dirty="0">
                <a:latin typeface="Tw Cen MT"/>
                <a:cs typeface="Tw Cen MT"/>
              </a:rPr>
              <a:t>Concours</a:t>
            </a:r>
            <a:endParaRPr sz="2800">
              <a:latin typeface="Tw Cen MT"/>
              <a:cs typeface="Tw Cen MT"/>
            </a:endParaRPr>
          </a:p>
        </p:txBody>
      </p:sp>
      <p:sp>
        <p:nvSpPr>
          <p:cNvPr id="15" name="object 13">
            <a:extLst>
              <a:ext uri="{FF2B5EF4-FFF2-40B4-BE49-F238E27FC236}">
                <a16:creationId xmlns:a16="http://schemas.microsoft.com/office/drawing/2014/main" id="{0110A077-6D18-D728-833E-7786C85BB05C}"/>
              </a:ext>
            </a:extLst>
          </p:cNvPr>
          <p:cNvSpPr txBox="1"/>
          <p:nvPr/>
        </p:nvSpPr>
        <p:spPr>
          <a:xfrm>
            <a:off x="5137216" y="2028385"/>
            <a:ext cx="2710815" cy="3500317"/>
          </a:xfrm>
          <a:prstGeom prst="rect">
            <a:avLst/>
          </a:prstGeom>
        </p:spPr>
        <p:txBody>
          <a:bodyPr vert="horz" wrap="square" lIns="0" tIns="12065" rIns="0" bIns="0" rtlCol="0">
            <a:spAutoFit/>
          </a:bodyPr>
          <a:lstStyle/>
          <a:p>
            <a:pPr marL="182880" indent="-170180">
              <a:lnSpc>
                <a:spcPts val="1880"/>
              </a:lnSpc>
              <a:spcBef>
                <a:spcPts val="95"/>
              </a:spcBef>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4"/>
              </a:rPr>
              <a:t>Trophée</a:t>
            </a:r>
            <a:r>
              <a:rPr sz="1600" u="heavy" spc="-50" dirty="0">
                <a:solidFill>
                  <a:srgbClr val="6B9F24"/>
                </a:solidFill>
                <a:uFill>
                  <a:solidFill>
                    <a:srgbClr val="6B9F24"/>
                  </a:solidFill>
                </a:uFill>
                <a:latin typeface="Tw Cen MT"/>
                <a:cs typeface="Tw Cen MT"/>
                <a:hlinkClick r:id="rId14"/>
              </a:rPr>
              <a:t> </a:t>
            </a:r>
            <a:r>
              <a:rPr sz="1600" u="heavy" dirty="0">
                <a:solidFill>
                  <a:srgbClr val="6B9F24"/>
                </a:solidFill>
                <a:uFill>
                  <a:solidFill>
                    <a:srgbClr val="6B9F24"/>
                  </a:solidFill>
                </a:uFill>
                <a:latin typeface="Tw Cen MT"/>
                <a:cs typeface="Tw Cen MT"/>
                <a:hlinkClick r:id="rId14"/>
              </a:rPr>
              <a:t>des</a:t>
            </a:r>
            <a:r>
              <a:rPr sz="1600" u="heavy" spc="-55" dirty="0">
                <a:solidFill>
                  <a:srgbClr val="6B9F24"/>
                </a:solidFill>
                <a:uFill>
                  <a:solidFill>
                    <a:srgbClr val="6B9F24"/>
                  </a:solidFill>
                </a:uFill>
                <a:latin typeface="Tw Cen MT"/>
                <a:cs typeface="Tw Cen MT"/>
                <a:hlinkClick r:id="rId14"/>
              </a:rPr>
              <a:t> </a:t>
            </a:r>
            <a:r>
              <a:rPr sz="1600" u="heavy" dirty="0">
                <a:solidFill>
                  <a:srgbClr val="6B9F24"/>
                </a:solidFill>
                <a:uFill>
                  <a:solidFill>
                    <a:srgbClr val="6B9F24"/>
                  </a:solidFill>
                </a:uFill>
                <a:latin typeface="Tw Cen MT"/>
                <a:cs typeface="Tw Cen MT"/>
                <a:hlinkClick r:id="rId14"/>
              </a:rPr>
              <a:t>classes</a:t>
            </a:r>
            <a:r>
              <a:rPr sz="1600" u="heavy" spc="-45" dirty="0">
                <a:solidFill>
                  <a:srgbClr val="6B9F24"/>
                </a:solidFill>
                <a:uFill>
                  <a:solidFill>
                    <a:srgbClr val="6B9F24"/>
                  </a:solidFill>
                </a:uFill>
                <a:latin typeface="Tw Cen MT"/>
                <a:cs typeface="Tw Cen MT"/>
                <a:hlinkClick r:id="rId14"/>
              </a:rPr>
              <a:t> </a:t>
            </a:r>
            <a:r>
              <a:rPr sz="1600" u="heavy" spc="-20" dirty="0">
                <a:solidFill>
                  <a:srgbClr val="6B9F24"/>
                </a:solidFill>
                <a:uFill>
                  <a:solidFill>
                    <a:srgbClr val="6B9F24"/>
                  </a:solidFill>
                </a:uFill>
                <a:latin typeface="Tw Cen MT"/>
                <a:cs typeface="Tw Cen MT"/>
                <a:hlinkClick r:id="rId14"/>
              </a:rPr>
              <a:t>CNIL</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5"/>
              </a:rPr>
              <a:t>Concours</a:t>
            </a:r>
            <a:r>
              <a:rPr sz="1600" u="heavy" spc="-50" dirty="0">
                <a:solidFill>
                  <a:srgbClr val="6B9F24"/>
                </a:solidFill>
                <a:uFill>
                  <a:solidFill>
                    <a:srgbClr val="6B9F24"/>
                  </a:solidFill>
                </a:uFill>
                <a:latin typeface="Tw Cen MT"/>
                <a:cs typeface="Tw Cen MT"/>
                <a:hlinkClick r:id="rId15"/>
              </a:rPr>
              <a:t> </a:t>
            </a:r>
            <a:r>
              <a:rPr sz="1600" u="heavy" spc="-10" dirty="0">
                <a:solidFill>
                  <a:srgbClr val="6B9F24"/>
                </a:solidFill>
                <a:uFill>
                  <a:solidFill>
                    <a:srgbClr val="6B9F24"/>
                  </a:solidFill>
                </a:uFill>
                <a:latin typeface="Tw Cen MT"/>
                <a:cs typeface="Tw Cen MT"/>
                <a:hlinkClick r:id="rId15"/>
              </a:rPr>
              <a:t>Médiatiks</a:t>
            </a:r>
            <a:endParaRPr sz="1600" dirty="0">
              <a:latin typeface="Tw Cen MT"/>
              <a:cs typeface="Tw Cen MT"/>
            </a:endParaRPr>
          </a:p>
          <a:p>
            <a:pPr marL="182880" indent="-170180">
              <a:lnSpc>
                <a:spcPts val="1830"/>
              </a:lnSpc>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16"/>
              </a:rPr>
              <a:t>Trophée</a:t>
            </a:r>
            <a:r>
              <a:rPr sz="1600" u="heavy" spc="-95" dirty="0">
                <a:solidFill>
                  <a:srgbClr val="6B9F24"/>
                </a:solidFill>
                <a:uFill>
                  <a:solidFill>
                    <a:srgbClr val="6B9F24"/>
                  </a:solidFill>
                </a:uFill>
                <a:latin typeface="Tw Cen MT"/>
                <a:cs typeface="Tw Cen MT"/>
                <a:hlinkClick r:id="rId16"/>
              </a:rPr>
              <a:t> </a:t>
            </a:r>
            <a:r>
              <a:rPr sz="1600" u="heavy" spc="-25" dirty="0">
                <a:solidFill>
                  <a:srgbClr val="6B9F24"/>
                </a:solidFill>
                <a:uFill>
                  <a:solidFill>
                    <a:srgbClr val="6B9F24"/>
                  </a:solidFill>
                </a:uFill>
                <a:latin typeface="Tw Cen MT"/>
                <a:cs typeface="Tw Cen MT"/>
                <a:hlinkClick r:id="rId16"/>
              </a:rPr>
              <a:t>NSI</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7"/>
              </a:rPr>
              <a:t>Science</a:t>
            </a:r>
            <a:r>
              <a:rPr sz="1600" u="heavy" spc="-10" dirty="0">
                <a:solidFill>
                  <a:srgbClr val="6B9F24"/>
                </a:solidFill>
                <a:uFill>
                  <a:solidFill>
                    <a:srgbClr val="6B9F24"/>
                  </a:solidFill>
                </a:uFill>
                <a:latin typeface="Tw Cen MT"/>
                <a:cs typeface="Tw Cen MT"/>
                <a:hlinkClick r:id="rId17"/>
              </a:rPr>
              <a:t> Factor</a:t>
            </a:r>
            <a:endParaRPr sz="1600" dirty="0">
              <a:latin typeface="Tw Cen MT"/>
              <a:cs typeface="Tw Cen MT"/>
            </a:endParaRPr>
          </a:p>
          <a:p>
            <a:pPr marL="182880" indent="-170180">
              <a:lnSpc>
                <a:spcPts val="1825"/>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8"/>
              </a:rPr>
              <a:t>Challenge</a:t>
            </a:r>
            <a:r>
              <a:rPr sz="1600" u="heavy" spc="-80" dirty="0">
                <a:solidFill>
                  <a:srgbClr val="6B9F24"/>
                </a:solidFill>
                <a:uFill>
                  <a:solidFill>
                    <a:srgbClr val="6B9F24"/>
                  </a:solidFill>
                </a:uFill>
                <a:latin typeface="Tw Cen MT"/>
                <a:cs typeface="Tw Cen MT"/>
                <a:hlinkClick r:id="rId18"/>
              </a:rPr>
              <a:t> </a:t>
            </a:r>
            <a:r>
              <a:rPr sz="1600" u="heavy" dirty="0">
                <a:solidFill>
                  <a:srgbClr val="6B9F24"/>
                </a:solidFill>
                <a:uFill>
                  <a:solidFill>
                    <a:srgbClr val="6B9F24"/>
                  </a:solidFill>
                </a:uFill>
                <a:latin typeface="Tw Cen MT"/>
                <a:cs typeface="Tw Cen MT"/>
                <a:hlinkClick r:id="rId18"/>
              </a:rPr>
              <a:t>Skillbot</a:t>
            </a:r>
            <a:r>
              <a:rPr sz="1600" u="heavy" spc="-80" dirty="0">
                <a:solidFill>
                  <a:srgbClr val="6B9F24"/>
                </a:solidFill>
                <a:uFill>
                  <a:solidFill>
                    <a:srgbClr val="6B9F24"/>
                  </a:solidFill>
                </a:uFill>
                <a:latin typeface="Tw Cen MT"/>
                <a:cs typeface="Tw Cen MT"/>
                <a:hlinkClick r:id="rId18"/>
              </a:rPr>
              <a:t> </a:t>
            </a:r>
            <a:r>
              <a:rPr sz="1600" u="heavy" spc="-10" dirty="0">
                <a:solidFill>
                  <a:srgbClr val="6B9F24"/>
                </a:solidFill>
                <a:uFill>
                  <a:solidFill>
                    <a:srgbClr val="6B9F24"/>
                  </a:solidFill>
                </a:uFill>
                <a:latin typeface="Tw Cen MT"/>
                <a:cs typeface="Tw Cen MT"/>
                <a:hlinkClick r:id="rId18"/>
              </a:rPr>
              <a:t>(Mecalive)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19"/>
              </a:rPr>
              <a:t>Course</a:t>
            </a:r>
            <a:r>
              <a:rPr sz="1600" u="heavy" spc="-20" dirty="0">
                <a:solidFill>
                  <a:srgbClr val="6B9F24"/>
                </a:solidFill>
                <a:uFill>
                  <a:solidFill>
                    <a:srgbClr val="6B9F24"/>
                  </a:solidFill>
                </a:uFill>
                <a:latin typeface="Tw Cen MT"/>
                <a:cs typeface="Tw Cen MT"/>
                <a:hlinkClick r:id="rId19"/>
              </a:rPr>
              <a:t> </a:t>
            </a:r>
            <a:r>
              <a:rPr sz="1600" u="heavy" dirty="0">
                <a:solidFill>
                  <a:srgbClr val="6B9F24"/>
                </a:solidFill>
                <a:uFill>
                  <a:solidFill>
                    <a:srgbClr val="6B9F24"/>
                  </a:solidFill>
                </a:uFill>
                <a:latin typeface="Tw Cen MT"/>
                <a:cs typeface="Tw Cen MT"/>
                <a:hlinkClick r:id="rId19"/>
              </a:rPr>
              <a:t>en</a:t>
            </a:r>
            <a:r>
              <a:rPr sz="1600" u="heavy" spc="-35" dirty="0">
                <a:solidFill>
                  <a:srgbClr val="6B9F24"/>
                </a:solidFill>
                <a:uFill>
                  <a:solidFill>
                    <a:srgbClr val="6B9F24"/>
                  </a:solidFill>
                </a:uFill>
                <a:latin typeface="Tw Cen MT"/>
                <a:cs typeface="Tw Cen MT"/>
                <a:hlinkClick r:id="rId19"/>
              </a:rPr>
              <a:t> </a:t>
            </a:r>
            <a:r>
              <a:rPr sz="1600" u="heavy" spc="-20" dirty="0">
                <a:solidFill>
                  <a:srgbClr val="6B9F24"/>
                </a:solidFill>
                <a:uFill>
                  <a:solidFill>
                    <a:srgbClr val="6B9F24"/>
                  </a:solidFill>
                </a:uFill>
                <a:latin typeface="Tw Cen MT"/>
                <a:cs typeface="Tw Cen MT"/>
                <a:hlinkClick r:id="rId19"/>
              </a:rPr>
              <a:t>cours</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0"/>
              </a:rPr>
              <a:t>Da</a:t>
            </a:r>
            <a:r>
              <a:rPr sz="1600" u="heavy" spc="-15" dirty="0">
                <a:solidFill>
                  <a:srgbClr val="6B9F24"/>
                </a:solidFill>
                <a:uFill>
                  <a:solidFill>
                    <a:srgbClr val="6B9F24"/>
                  </a:solidFill>
                </a:uFill>
                <a:latin typeface="Tw Cen MT"/>
                <a:cs typeface="Tw Cen MT"/>
                <a:hlinkClick r:id="rId20"/>
              </a:rPr>
              <a:t> </a:t>
            </a:r>
            <a:r>
              <a:rPr sz="1600" u="heavy" dirty="0">
                <a:solidFill>
                  <a:srgbClr val="6B9F24"/>
                </a:solidFill>
                <a:uFill>
                  <a:solidFill>
                    <a:srgbClr val="6B9F24"/>
                  </a:solidFill>
                </a:uFill>
                <a:latin typeface="Tw Cen MT"/>
                <a:cs typeface="Tw Cen MT"/>
                <a:hlinkClick r:id="rId20"/>
              </a:rPr>
              <a:t>Vinci</a:t>
            </a:r>
            <a:r>
              <a:rPr sz="1600" u="heavy" spc="-10" dirty="0">
                <a:solidFill>
                  <a:srgbClr val="6B9F24"/>
                </a:solidFill>
                <a:uFill>
                  <a:solidFill>
                    <a:srgbClr val="6B9F24"/>
                  </a:solidFill>
                </a:uFill>
                <a:latin typeface="Tw Cen MT"/>
                <a:cs typeface="Tw Cen MT"/>
                <a:hlinkClick r:id="rId20"/>
              </a:rPr>
              <a:t> Robotique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1"/>
              </a:rPr>
              <a:t>Blaise</a:t>
            </a:r>
            <a:r>
              <a:rPr sz="1600" u="heavy" spc="-45" dirty="0">
                <a:solidFill>
                  <a:srgbClr val="6B9F24"/>
                </a:solidFill>
                <a:uFill>
                  <a:solidFill>
                    <a:srgbClr val="6B9F24"/>
                  </a:solidFill>
                </a:uFill>
                <a:latin typeface="Tw Cen MT"/>
                <a:cs typeface="Tw Cen MT"/>
                <a:hlinkClick r:id="rId21"/>
              </a:rPr>
              <a:t> </a:t>
            </a:r>
            <a:r>
              <a:rPr sz="1600" u="heavy" spc="-10" dirty="0">
                <a:solidFill>
                  <a:srgbClr val="6B9F24"/>
                </a:solidFill>
                <a:uFill>
                  <a:solidFill>
                    <a:srgbClr val="6B9F24"/>
                  </a:solidFill>
                </a:uFill>
                <a:latin typeface="Tw Cen MT"/>
                <a:cs typeface="Tw Cen MT"/>
                <a:hlinkClick r:id="rId21"/>
              </a:rPr>
              <a:t>Robotics</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2"/>
              </a:rPr>
              <a:t>Challenge</a:t>
            </a:r>
            <a:r>
              <a:rPr sz="1600" u="heavy" spc="-30" dirty="0">
                <a:solidFill>
                  <a:srgbClr val="6B9F24"/>
                </a:solidFill>
                <a:uFill>
                  <a:solidFill>
                    <a:srgbClr val="6B9F24"/>
                  </a:solidFill>
                </a:uFill>
                <a:latin typeface="Tw Cen MT"/>
                <a:cs typeface="Tw Cen MT"/>
                <a:hlinkClick r:id="rId22"/>
              </a:rPr>
              <a:t> </a:t>
            </a:r>
            <a:r>
              <a:rPr sz="1600" u="heavy" dirty="0">
                <a:solidFill>
                  <a:srgbClr val="6B9F24"/>
                </a:solidFill>
                <a:uFill>
                  <a:solidFill>
                    <a:srgbClr val="6B9F24"/>
                  </a:solidFill>
                </a:uFill>
                <a:latin typeface="Tw Cen MT"/>
                <a:cs typeface="Tw Cen MT"/>
                <a:hlinkClick r:id="rId22"/>
              </a:rPr>
              <a:t>First</a:t>
            </a:r>
            <a:r>
              <a:rPr sz="1600" u="heavy" spc="-35" dirty="0">
                <a:solidFill>
                  <a:srgbClr val="6B9F24"/>
                </a:solidFill>
                <a:uFill>
                  <a:solidFill>
                    <a:srgbClr val="6B9F24"/>
                  </a:solidFill>
                </a:uFill>
                <a:latin typeface="Tw Cen MT"/>
                <a:cs typeface="Tw Cen MT"/>
                <a:hlinkClick r:id="rId22"/>
              </a:rPr>
              <a:t> </a:t>
            </a:r>
            <a:r>
              <a:rPr sz="1600" u="heavy" dirty="0">
                <a:solidFill>
                  <a:srgbClr val="6B9F24"/>
                </a:solidFill>
                <a:uFill>
                  <a:solidFill>
                    <a:srgbClr val="6B9F24"/>
                  </a:solidFill>
                </a:uFill>
                <a:latin typeface="Tw Cen MT"/>
                <a:cs typeface="Tw Cen MT"/>
                <a:hlinkClick r:id="rId22"/>
              </a:rPr>
              <a:t>Lego</a:t>
            </a:r>
            <a:r>
              <a:rPr sz="1600" u="heavy" spc="-55" dirty="0">
                <a:solidFill>
                  <a:srgbClr val="6B9F24"/>
                </a:solidFill>
                <a:uFill>
                  <a:solidFill>
                    <a:srgbClr val="6B9F24"/>
                  </a:solidFill>
                </a:uFill>
                <a:latin typeface="Tw Cen MT"/>
                <a:cs typeface="Tw Cen MT"/>
                <a:hlinkClick r:id="rId22"/>
              </a:rPr>
              <a:t> </a:t>
            </a:r>
            <a:r>
              <a:rPr sz="1600" u="heavy" spc="-10" dirty="0">
                <a:solidFill>
                  <a:srgbClr val="6B9F24"/>
                </a:solidFill>
                <a:uFill>
                  <a:solidFill>
                    <a:srgbClr val="6B9F24"/>
                  </a:solidFill>
                </a:uFill>
                <a:latin typeface="Tw Cen MT"/>
                <a:cs typeface="Tw Cen MT"/>
                <a:hlinkClick r:id="rId22"/>
              </a:rPr>
              <a:t>League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3"/>
              </a:rPr>
              <a:t>Non</a:t>
            </a:r>
            <a:r>
              <a:rPr sz="1600" u="heavy" spc="-20" dirty="0">
                <a:solidFill>
                  <a:srgbClr val="6B9F24"/>
                </a:solidFill>
                <a:uFill>
                  <a:solidFill>
                    <a:srgbClr val="6B9F24"/>
                  </a:solidFill>
                </a:uFill>
                <a:latin typeface="Tw Cen MT"/>
                <a:cs typeface="Tw Cen MT"/>
                <a:hlinkClick r:id="rId23"/>
              </a:rPr>
              <a:t> </a:t>
            </a:r>
            <a:r>
              <a:rPr sz="1600" u="heavy" dirty="0">
                <a:solidFill>
                  <a:srgbClr val="6B9F24"/>
                </a:solidFill>
                <a:uFill>
                  <a:solidFill>
                    <a:srgbClr val="6B9F24"/>
                  </a:solidFill>
                </a:uFill>
                <a:latin typeface="Tw Cen MT"/>
                <a:cs typeface="Tw Cen MT"/>
                <a:hlinkClick r:id="rId23"/>
              </a:rPr>
              <a:t>au</a:t>
            </a:r>
            <a:r>
              <a:rPr sz="1600" u="heavy" spc="-5" dirty="0">
                <a:solidFill>
                  <a:srgbClr val="6B9F24"/>
                </a:solidFill>
                <a:uFill>
                  <a:solidFill>
                    <a:srgbClr val="6B9F24"/>
                  </a:solidFill>
                </a:uFill>
                <a:latin typeface="Tw Cen MT"/>
                <a:cs typeface="Tw Cen MT"/>
                <a:hlinkClick r:id="rId23"/>
              </a:rPr>
              <a:t> </a:t>
            </a:r>
            <a:r>
              <a:rPr sz="1600" u="heavy" spc="-10" dirty="0">
                <a:solidFill>
                  <a:srgbClr val="6B9F24"/>
                </a:solidFill>
                <a:uFill>
                  <a:solidFill>
                    <a:srgbClr val="6B9F24"/>
                  </a:solidFill>
                </a:uFill>
                <a:latin typeface="Tw Cen MT"/>
                <a:cs typeface="Tw Cen MT"/>
                <a:hlinkClick r:id="rId23"/>
              </a:rPr>
              <a:t>Harcèlement</a:t>
            </a:r>
            <a:endParaRPr sz="1600" dirty="0">
              <a:latin typeface="Tw Cen MT"/>
              <a:cs typeface="Tw Cen MT"/>
            </a:endParaRPr>
          </a:p>
          <a:p>
            <a:pPr marL="182245" marR="5080" indent="-170180">
              <a:lnSpc>
                <a:spcPts val="1560"/>
              </a:lnSpc>
              <a:spcBef>
                <a:spcPts val="310"/>
              </a:spcBef>
              <a:buClr>
                <a:srgbClr val="000000"/>
              </a:buClr>
              <a:buChar char="•"/>
              <a:tabLst>
                <a:tab pos="184785" algn="l"/>
              </a:tabLst>
            </a:pPr>
            <a:r>
              <a:rPr sz="1600" u="heavy" dirty="0">
                <a:solidFill>
                  <a:srgbClr val="6B9F24"/>
                </a:solidFill>
                <a:uFill>
                  <a:solidFill>
                    <a:srgbClr val="6B9F24"/>
                  </a:solidFill>
                </a:uFill>
                <a:latin typeface="Tw Cen MT"/>
                <a:cs typeface="Tw Cen MT"/>
                <a:hlinkClick r:id="rId24"/>
              </a:rPr>
              <a:t>Je</a:t>
            </a:r>
            <a:r>
              <a:rPr sz="1600" u="heavy" spc="-15"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filme</a:t>
            </a:r>
            <a:r>
              <a:rPr sz="1600" u="heavy" spc="-15"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le</a:t>
            </a:r>
            <a:r>
              <a:rPr sz="1600" u="heavy" spc="-15"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métier</a:t>
            </a:r>
            <a:r>
              <a:rPr sz="1600" u="heavy" spc="-25"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qui</a:t>
            </a:r>
            <a:r>
              <a:rPr sz="1600" u="heavy" spc="-10" dirty="0">
                <a:solidFill>
                  <a:srgbClr val="6B9F24"/>
                </a:solidFill>
                <a:uFill>
                  <a:solidFill>
                    <a:srgbClr val="6B9F24"/>
                  </a:solidFill>
                </a:uFill>
                <a:latin typeface="Tw Cen MT"/>
                <a:cs typeface="Tw Cen MT"/>
                <a:hlinkClick r:id="rId24"/>
              </a:rPr>
              <a:t> </a:t>
            </a:r>
            <a:r>
              <a:rPr sz="1600" u="heavy" dirty="0">
                <a:solidFill>
                  <a:srgbClr val="6B9F24"/>
                </a:solidFill>
                <a:uFill>
                  <a:solidFill>
                    <a:srgbClr val="6B9F24"/>
                  </a:solidFill>
                </a:uFill>
                <a:latin typeface="Tw Cen MT"/>
                <a:cs typeface="Tw Cen MT"/>
                <a:hlinkClick r:id="rId24"/>
              </a:rPr>
              <a:t>me</a:t>
            </a:r>
            <a:r>
              <a:rPr sz="1600" u="heavy" spc="-25" dirty="0">
                <a:solidFill>
                  <a:srgbClr val="6B9F24"/>
                </a:solidFill>
                <a:uFill>
                  <a:solidFill>
                    <a:srgbClr val="6B9F24"/>
                  </a:solidFill>
                </a:uFill>
                <a:latin typeface="Tw Cen MT"/>
                <a:cs typeface="Tw Cen MT"/>
                <a:hlinkClick r:id="rId24"/>
              </a:rPr>
              <a:t> </a:t>
            </a:r>
            <a:r>
              <a:rPr sz="1600" u="heavy" spc="-10" dirty="0">
                <a:solidFill>
                  <a:srgbClr val="6B9F24"/>
                </a:solidFill>
                <a:uFill>
                  <a:solidFill>
                    <a:srgbClr val="6B9F24"/>
                  </a:solidFill>
                </a:uFill>
                <a:latin typeface="Tw Cen MT"/>
                <a:cs typeface="Tw Cen MT"/>
                <a:hlinkClick r:id="rId24"/>
              </a:rPr>
              <a:t>plait</a:t>
            </a:r>
            <a:r>
              <a:rPr sz="1600" u="none" spc="-10" dirty="0">
                <a:solidFill>
                  <a:srgbClr val="92D050"/>
                </a:solidFill>
                <a:latin typeface="Tw Cen MT"/>
                <a:cs typeface="Tw Cen MT"/>
              </a:rPr>
              <a:t>/ 	</a:t>
            </a:r>
            <a:r>
              <a:rPr sz="1600" u="heavy" dirty="0">
                <a:solidFill>
                  <a:srgbClr val="6B9F24"/>
                </a:solidFill>
                <a:uFill>
                  <a:solidFill>
                    <a:srgbClr val="6B9F24"/>
                  </a:solidFill>
                </a:uFill>
                <a:latin typeface="Tw Cen MT"/>
                <a:cs typeface="Tw Cen MT"/>
                <a:hlinkClick r:id="rId25"/>
              </a:rPr>
              <a:t>Je</a:t>
            </a:r>
            <a:r>
              <a:rPr sz="1600" u="heavy" spc="-10"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filme</a:t>
            </a:r>
            <a:r>
              <a:rPr sz="1600" u="heavy" spc="-10" dirty="0">
                <a:solidFill>
                  <a:srgbClr val="6B9F24"/>
                </a:solidFill>
                <a:uFill>
                  <a:solidFill>
                    <a:srgbClr val="6B9F24"/>
                  </a:solidFill>
                </a:uFill>
                <a:latin typeface="Tw Cen MT"/>
                <a:cs typeface="Tw Cen MT"/>
                <a:hlinkClick r:id="rId25"/>
              </a:rPr>
              <a:t> </a:t>
            </a:r>
            <a:r>
              <a:rPr sz="1600" u="heavy" dirty="0">
                <a:solidFill>
                  <a:srgbClr val="6B9F24"/>
                </a:solidFill>
                <a:uFill>
                  <a:solidFill>
                    <a:srgbClr val="6B9F24"/>
                  </a:solidFill>
                </a:uFill>
                <a:latin typeface="Tw Cen MT"/>
                <a:cs typeface="Tw Cen MT"/>
                <a:hlinkClick r:id="rId25"/>
              </a:rPr>
              <a:t>ma</a:t>
            </a:r>
            <a:r>
              <a:rPr sz="1600" u="heavy" spc="-20" dirty="0">
                <a:solidFill>
                  <a:srgbClr val="6B9F24"/>
                </a:solidFill>
                <a:uFill>
                  <a:solidFill>
                    <a:srgbClr val="6B9F24"/>
                  </a:solidFill>
                </a:uFill>
                <a:latin typeface="Tw Cen MT"/>
                <a:cs typeface="Tw Cen MT"/>
                <a:hlinkClick r:id="rId25"/>
              </a:rPr>
              <a:t> </a:t>
            </a:r>
            <a:r>
              <a:rPr sz="1600" u="heavy" spc="-10" dirty="0">
                <a:solidFill>
                  <a:srgbClr val="6B9F24"/>
                </a:solidFill>
                <a:uFill>
                  <a:solidFill>
                    <a:srgbClr val="6B9F24"/>
                  </a:solidFill>
                </a:uFill>
                <a:latin typeface="Tw Cen MT"/>
                <a:cs typeface="Tw Cen MT"/>
                <a:hlinkClick r:id="rId25"/>
              </a:rPr>
              <a:t>formation</a:t>
            </a:r>
            <a:endParaRPr sz="1600" dirty="0">
              <a:latin typeface="Tw Cen MT"/>
              <a:cs typeface="Tw Cen MT"/>
            </a:endParaRPr>
          </a:p>
          <a:p>
            <a:pPr marL="182880" indent="-170180">
              <a:lnSpc>
                <a:spcPts val="1795"/>
              </a:lnSpc>
              <a:buClr>
                <a:srgbClr val="000000"/>
              </a:buClr>
              <a:buChar char="•"/>
              <a:tabLst>
                <a:tab pos="182880" algn="l"/>
              </a:tabLst>
            </a:pPr>
            <a:r>
              <a:rPr sz="1600" u="heavy" spc="-20" dirty="0">
                <a:solidFill>
                  <a:srgbClr val="6B9F24"/>
                </a:solidFill>
                <a:uFill>
                  <a:solidFill>
                    <a:srgbClr val="6B9F24"/>
                  </a:solidFill>
                </a:uFill>
                <a:latin typeface="Tw Cen MT"/>
                <a:cs typeface="Tw Cen MT"/>
                <a:hlinkClick r:id="rId26"/>
              </a:rPr>
              <a:t>CREP</a:t>
            </a:r>
            <a:endParaRPr sz="1600" dirty="0">
              <a:latin typeface="Tw Cen MT"/>
              <a:cs typeface="Tw Cen MT"/>
            </a:endParaRPr>
          </a:p>
          <a:p>
            <a:pPr marL="182880" indent="-170180">
              <a:lnSpc>
                <a:spcPts val="1870"/>
              </a:lnSpc>
              <a:buChar char="•"/>
              <a:tabLst>
                <a:tab pos="182880" algn="l"/>
              </a:tabLst>
            </a:pPr>
            <a:r>
              <a:rPr lang="fr-FR" sz="1600" spc="-50" dirty="0">
                <a:latin typeface="Tw Cen MT"/>
                <a:cs typeface="Tw Cen MT"/>
                <a:hlinkClick r:id="rId27"/>
              </a:rPr>
              <a:t>Coupe Robotique Grande Section Lens-Henin-Carvin</a:t>
            </a:r>
            <a:endParaRPr sz="1600" dirty="0">
              <a:latin typeface="Tw Cen MT"/>
              <a:cs typeface="Tw Cen MT"/>
            </a:endParaRPr>
          </a:p>
        </p:txBody>
      </p:sp>
      <p:grpSp>
        <p:nvGrpSpPr>
          <p:cNvPr id="16" name="object 14">
            <a:extLst>
              <a:ext uri="{FF2B5EF4-FFF2-40B4-BE49-F238E27FC236}">
                <a16:creationId xmlns:a16="http://schemas.microsoft.com/office/drawing/2014/main" id="{E05B050B-6C8E-74CB-E6B1-5AC763FB1363}"/>
              </a:ext>
            </a:extLst>
          </p:cNvPr>
          <p:cNvGrpSpPr/>
          <p:nvPr/>
        </p:nvGrpSpPr>
        <p:grpSpPr>
          <a:xfrm>
            <a:off x="7413309" y="718888"/>
            <a:ext cx="573405" cy="573405"/>
            <a:chOff x="7377683" y="684276"/>
            <a:chExt cx="573405" cy="573405"/>
          </a:xfrm>
        </p:grpSpPr>
        <p:sp>
          <p:nvSpPr>
            <p:cNvPr id="17" name="object 15">
              <a:extLst>
                <a:ext uri="{FF2B5EF4-FFF2-40B4-BE49-F238E27FC236}">
                  <a16:creationId xmlns:a16="http://schemas.microsoft.com/office/drawing/2014/main" id="{9568C8E9-A16A-8452-21A0-4CA7E25690C8}"/>
                </a:ext>
              </a:extLst>
            </p:cNvPr>
            <p:cNvSpPr/>
            <p:nvPr/>
          </p:nvSpPr>
          <p:spPr>
            <a:xfrm>
              <a:off x="7385303" y="691896"/>
              <a:ext cx="558165" cy="558165"/>
            </a:xfrm>
            <a:custGeom>
              <a:avLst/>
              <a:gdLst/>
              <a:ahLst/>
              <a:cxnLst/>
              <a:rect l="l" t="t" r="r" b="b"/>
              <a:pathLst>
                <a:path w="558165" h="558165">
                  <a:moveTo>
                    <a:pt x="557784" y="0"/>
                  </a:moveTo>
                  <a:lnTo>
                    <a:pt x="0" y="557783"/>
                  </a:lnTo>
                  <a:lnTo>
                    <a:pt x="557784" y="557783"/>
                  </a:lnTo>
                  <a:lnTo>
                    <a:pt x="557784" y="0"/>
                  </a:lnTo>
                  <a:close/>
                </a:path>
              </a:pathLst>
            </a:custGeom>
            <a:solidFill>
              <a:srgbClr val="1CACE3"/>
            </a:solidFill>
          </p:spPr>
          <p:txBody>
            <a:bodyPr wrap="square" lIns="0" tIns="0" rIns="0" bIns="0" rtlCol="0"/>
            <a:lstStyle/>
            <a:p>
              <a:endParaRPr/>
            </a:p>
          </p:txBody>
        </p:sp>
        <p:sp>
          <p:nvSpPr>
            <p:cNvPr id="18" name="object 16">
              <a:extLst>
                <a:ext uri="{FF2B5EF4-FFF2-40B4-BE49-F238E27FC236}">
                  <a16:creationId xmlns:a16="http://schemas.microsoft.com/office/drawing/2014/main" id="{01210D95-3735-35F0-0C92-7571BFE8A34B}"/>
                </a:ext>
              </a:extLst>
            </p:cNvPr>
            <p:cNvSpPr/>
            <p:nvPr/>
          </p:nvSpPr>
          <p:spPr>
            <a:xfrm>
              <a:off x="7385303" y="691896"/>
              <a:ext cx="558165" cy="558165"/>
            </a:xfrm>
            <a:custGeom>
              <a:avLst/>
              <a:gdLst/>
              <a:ahLst/>
              <a:cxnLst/>
              <a:rect l="l" t="t" r="r" b="b"/>
              <a:pathLst>
                <a:path w="558165" h="558165">
                  <a:moveTo>
                    <a:pt x="0" y="557783"/>
                  </a:moveTo>
                  <a:lnTo>
                    <a:pt x="557784" y="0"/>
                  </a:lnTo>
                  <a:lnTo>
                    <a:pt x="557784" y="557783"/>
                  </a:lnTo>
                  <a:lnTo>
                    <a:pt x="0" y="557783"/>
                  </a:lnTo>
                  <a:close/>
                </a:path>
              </a:pathLst>
            </a:custGeom>
            <a:ln w="15240">
              <a:solidFill>
                <a:srgbClr val="1CACE3"/>
              </a:solidFill>
            </a:ln>
          </p:spPr>
          <p:txBody>
            <a:bodyPr wrap="square" lIns="0" tIns="0" rIns="0" bIns="0" rtlCol="0"/>
            <a:lstStyle/>
            <a:p>
              <a:endParaRPr/>
            </a:p>
          </p:txBody>
        </p:sp>
      </p:grpSp>
      <p:grpSp>
        <p:nvGrpSpPr>
          <p:cNvPr id="19" name="object 17">
            <a:extLst>
              <a:ext uri="{FF2B5EF4-FFF2-40B4-BE49-F238E27FC236}">
                <a16:creationId xmlns:a16="http://schemas.microsoft.com/office/drawing/2014/main" id="{5B263C0B-2B44-918E-37F6-6FD298287EC0}"/>
              </a:ext>
            </a:extLst>
          </p:cNvPr>
          <p:cNvGrpSpPr/>
          <p:nvPr/>
        </p:nvGrpSpPr>
        <p:grpSpPr>
          <a:xfrm>
            <a:off x="8309421" y="717363"/>
            <a:ext cx="3289300" cy="1983105"/>
            <a:chOff x="8273795" y="682751"/>
            <a:chExt cx="3289300" cy="1983105"/>
          </a:xfrm>
        </p:grpSpPr>
        <p:sp>
          <p:nvSpPr>
            <p:cNvPr id="20" name="object 18">
              <a:extLst>
                <a:ext uri="{FF2B5EF4-FFF2-40B4-BE49-F238E27FC236}">
                  <a16:creationId xmlns:a16="http://schemas.microsoft.com/office/drawing/2014/main" id="{41ECF615-4D35-4C58-A08A-187FB1B08DDD}"/>
                </a:ext>
              </a:extLst>
            </p:cNvPr>
            <p:cNvSpPr/>
            <p:nvPr/>
          </p:nvSpPr>
          <p:spPr>
            <a:xfrm>
              <a:off x="8281415" y="1007109"/>
              <a:ext cx="317500" cy="1651000"/>
            </a:xfrm>
            <a:custGeom>
              <a:avLst/>
              <a:gdLst/>
              <a:ahLst/>
              <a:cxnLst/>
              <a:rect l="l" t="t" r="r" b="b"/>
              <a:pathLst>
                <a:path w="317500" h="1651000">
                  <a:moveTo>
                    <a:pt x="0" y="1651000"/>
                  </a:moveTo>
                  <a:lnTo>
                    <a:pt x="317118" y="1651000"/>
                  </a:lnTo>
                  <a:lnTo>
                    <a:pt x="317118" y="0"/>
                  </a:lnTo>
                  <a:lnTo>
                    <a:pt x="0" y="0"/>
                  </a:lnTo>
                  <a:lnTo>
                    <a:pt x="0" y="1651000"/>
                  </a:lnTo>
                  <a:close/>
                </a:path>
              </a:pathLst>
            </a:custGeom>
            <a:solidFill>
              <a:srgbClr val="1CACE3"/>
            </a:solidFill>
          </p:spPr>
          <p:txBody>
            <a:bodyPr wrap="square" lIns="0" tIns="0" rIns="0" bIns="0" rtlCol="0"/>
            <a:lstStyle/>
            <a:p>
              <a:endParaRPr/>
            </a:p>
          </p:txBody>
        </p:sp>
        <p:sp>
          <p:nvSpPr>
            <p:cNvPr id="21" name="object 19">
              <a:extLst>
                <a:ext uri="{FF2B5EF4-FFF2-40B4-BE49-F238E27FC236}">
                  <a16:creationId xmlns:a16="http://schemas.microsoft.com/office/drawing/2014/main" id="{B392A319-5D71-9EDF-E15F-B79DCC750D6F}"/>
                </a:ext>
              </a:extLst>
            </p:cNvPr>
            <p:cNvSpPr/>
            <p:nvPr/>
          </p:nvSpPr>
          <p:spPr>
            <a:xfrm>
              <a:off x="8281415" y="690371"/>
              <a:ext cx="3274060" cy="1967864"/>
            </a:xfrm>
            <a:custGeom>
              <a:avLst/>
              <a:gdLst/>
              <a:ahLst/>
              <a:cxnLst/>
              <a:rect l="l" t="t" r="r" b="b"/>
              <a:pathLst>
                <a:path w="3274059" h="1967864">
                  <a:moveTo>
                    <a:pt x="3273552" y="0"/>
                  </a:moveTo>
                  <a:lnTo>
                    <a:pt x="3273552" y="316991"/>
                  </a:lnTo>
                  <a:lnTo>
                    <a:pt x="317118" y="316991"/>
                  </a:lnTo>
                  <a:lnTo>
                    <a:pt x="317118" y="1967483"/>
                  </a:lnTo>
                  <a:lnTo>
                    <a:pt x="0" y="1967483"/>
                  </a:lnTo>
                  <a:lnTo>
                    <a:pt x="0" y="0"/>
                  </a:lnTo>
                  <a:lnTo>
                    <a:pt x="3273552" y="0"/>
                  </a:lnTo>
                  <a:close/>
                </a:path>
              </a:pathLst>
            </a:custGeom>
            <a:ln w="15240">
              <a:solidFill>
                <a:srgbClr val="1CACE3"/>
              </a:solidFill>
            </a:ln>
          </p:spPr>
          <p:txBody>
            <a:bodyPr wrap="square" lIns="0" tIns="0" rIns="0" bIns="0" rtlCol="0"/>
            <a:lstStyle/>
            <a:p>
              <a:endParaRPr/>
            </a:p>
          </p:txBody>
        </p:sp>
      </p:grpSp>
      <p:sp>
        <p:nvSpPr>
          <p:cNvPr id="22" name="object 20">
            <a:extLst>
              <a:ext uri="{FF2B5EF4-FFF2-40B4-BE49-F238E27FC236}">
                <a16:creationId xmlns:a16="http://schemas.microsoft.com/office/drawing/2014/main" id="{EE687825-238C-9C1C-A471-22A5C48DC67B}"/>
              </a:ext>
            </a:extLst>
          </p:cNvPr>
          <p:cNvSpPr txBox="1"/>
          <p:nvPr/>
        </p:nvSpPr>
        <p:spPr>
          <a:xfrm>
            <a:off x="8317042" y="724984"/>
            <a:ext cx="3274060" cy="317500"/>
          </a:xfrm>
          <a:prstGeom prst="rect">
            <a:avLst/>
          </a:prstGeom>
          <a:solidFill>
            <a:srgbClr val="1CACE3"/>
          </a:solidFill>
          <a:ln w="15240">
            <a:solidFill>
              <a:srgbClr val="1CACE3"/>
            </a:solidFill>
          </a:ln>
        </p:spPr>
        <p:txBody>
          <a:bodyPr vert="horz" wrap="square" lIns="0" tIns="0" rIns="0" bIns="0" rtlCol="0">
            <a:spAutoFit/>
          </a:bodyPr>
          <a:lstStyle/>
          <a:p>
            <a:pPr marL="409575">
              <a:lnSpc>
                <a:spcPts val="2335"/>
              </a:lnSpc>
            </a:pPr>
            <a:r>
              <a:rPr sz="2800" spc="-10" dirty="0">
                <a:latin typeface="Tw Cen MT"/>
                <a:cs typeface="Tw Cen MT"/>
              </a:rPr>
              <a:t>Ateliers</a:t>
            </a:r>
            <a:endParaRPr sz="2800" dirty="0">
              <a:latin typeface="Tw Cen MT"/>
              <a:cs typeface="Tw Cen MT"/>
            </a:endParaRPr>
          </a:p>
        </p:txBody>
      </p:sp>
      <p:sp>
        <p:nvSpPr>
          <p:cNvPr id="23" name="object 21">
            <a:extLst>
              <a:ext uri="{FF2B5EF4-FFF2-40B4-BE49-F238E27FC236}">
                <a16:creationId xmlns:a16="http://schemas.microsoft.com/office/drawing/2014/main" id="{0BFD3A5E-70B9-7052-E1F9-11903761D7E3}"/>
              </a:ext>
            </a:extLst>
          </p:cNvPr>
          <p:cNvSpPr txBox="1"/>
          <p:nvPr/>
        </p:nvSpPr>
        <p:spPr>
          <a:xfrm>
            <a:off x="8714552" y="1105222"/>
            <a:ext cx="2662555" cy="3286541"/>
          </a:xfrm>
          <a:prstGeom prst="rect">
            <a:avLst/>
          </a:prstGeom>
        </p:spPr>
        <p:txBody>
          <a:bodyPr vert="horz" wrap="square" lIns="0" tIns="12065" rIns="0" bIns="0" rtlCol="0">
            <a:spAutoFit/>
          </a:bodyPr>
          <a:lstStyle/>
          <a:p>
            <a:pPr marL="182880" indent="-170180">
              <a:lnSpc>
                <a:spcPts val="1880"/>
              </a:lnSpc>
              <a:spcBef>
                <a:spcPts val="95"/>
              </a:spcBef>
              <a:buClr>
                <a:srgbClr val="000000"/>
              </a:buClr>
              <a:buChar char="•"/>
              <a:tabLst>
                <a:tab pos="182880" algn="l"/>
              </a:tabLst>
            </a:pPr>
            <a:r>
              <a:rPr sz="1600" u="heavy" spc="-10" dirty="0">
                <a:solidFill>
                  <a:srgbClr val="6B9F24"/>
                </a:solidFill>
                <a:uFill>
                  <a:solidFill>
                    <a:srgbClr val="6B9F24"/>
                  </a:solidFill>
                </a:uFill>
                <a:latin typeface="Tw Cen MT"/>
                <a:cs typeface="Tw Cen MT"/>
                <a:hlinkClick r:id="rId28"/>
              </a:rPr>
              <a:t>YesWeCode</a:t>
            </a:r>
            <a:endParaRPr sz="1600" dirty="0">
              <a:latin typeface="Tw Cen MT"/>
              <a:cs typeface="Tw Cen MT"/>
            </a:endParaRPr>
          </a:p>
          <a:p>
            <a:pPr marL="182880" indent="-170180">
              <a:lnSpc>
                <a:spcPts val="170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29"/>
              </a:rPr>
              <a:t>Educational</a:t>
            </a:r>
            <a:r>
              <a:rPr sz="1600" u="heavy" spc="-30" dirty="0">
                <a:solidFill>
                  <a:srgbClr val="6B9F24"/>
                </a:solidFill>
                <a:uFill>
                  <a:solidFill>
                    <a:srgbClr val="6B9F24"/>
                  </a:solidFill>
                </a:uFill>
                <a:latin typeface="Tw Cen MT"/>
                <a:cs typeface="Tw Cen MT"/>
                <a:hlinkClick r:id="rId29"/>
              </a:rPr>
              <a:t> </a:t>
            </a:r>
            <a:r>
              <a:rPr sz="1600" u="heavy" dirty="0">
                <a:solidFill>
                  <a:srgbClr val="6B9F24"/>
                </a:solidFill>
                <a:uFill>
                  <a:solidFill>
                    <a:srgbClr val="6B9F24"/>
                  </a:solidFill>
                </a:uFill>
                <a:latin typeface="Tw Cen MT"/>
                <a:cs typeface="Tw Cen MT"/>
                <a:hlinkClick r:id="rId29"/>
              </a:rPr>
              <a:t>Game</a:t>
            </a:r>
            <a:r>
              <a:rPr sz="1600" u="heavy" spc="-45" dirty="0">
                <a:solidFill>
                  <a:srgbClr val="6B9F24"/>
                </a:solidFill>
                <a:uFill>
                  <a:solidFill>
                    <a:srgbClr val="6B9F24"/>
                  </a:solidFill>
                </a:uFill>
                <a:latin typeface="Tw Cen MT"/>
                <a:cs typeface="Tw Cen MT"/>
                <a:hlinkClick r:id="rId29"/>
              </a:rPr>
              <a:t> </a:t>
            </a:r>
            <a:r>
              <a:rPr sz="1600" u="heavy" dirty="0">
                <a:solidFill>
                  <a:srgbClr val="6B9F24"/>
                </a:solidFill>
                <a:uFill>
                  <a:solidFill>
                    <a:srgbClr val="6B9F24"/>
                  </a:solidFill>
                </a:uFill>
                <a:latin typeface="Tw Cen MT"/>
                <a:cs typeface="Tw Cen MT"/>
                <a:hlinkClick r:id="rId29"/>
              </a:rPr>
              <a:t>and</a:t>
            </a:r>
            <a:r>
              <a:rPr sz="1600" u="heavy" spc="-40" dirty="0">
                <a:solidFill>
                  <a:srgbClr val="6B9F24"/>
                </a:solidFill>
                <a:uFill>
                  <a:solidFill>
                    <a:srgbClr val="6B9F24"/>
                  </a:solidFill>
                </a:uFill>
                <a:latin typeface="Tw Cen MT"/>
                <a:cs typeface="Tw Cen MT"/>
                <a:hlinkClick r:id="rId29"/>
              </a:rPr>
              <a:t> </a:t>
            </a:r>
            <a:r>
              <a:rPr sz="1600" u="heavy" spc="-20" dirty="0">
                <a:solidFill>
                  <a:srgbClr val="6B9F24"/>
                </a:solidFill>
                <a:uFill>
                  <a:solidFill>
                    <a:srgbClr val="6B9F24"/>
                  </a:solidFill>
                </a:uFill>
                <a:latin typeface="Tw Cen MT"/>
                <a:cs typeface="Tw Cen MT"/>
                <a:hlinkClick r:id="rId29"/>
              </a:rPr>
              <a:t>Play</a:t>
            </a:r>
            <a:endParaRPr sz="1600" dirty="0">
              <a:latin typeface="Tw Cen MT"/>
              <a:cs typeface="Tw Cen MT"/>
            </a:endParaRPr>
          </a:p>
          <a:p>
            <a:pPr marL="184785">
              <a:lnSpc>
                <a:spcPts val="1700"/>
              </a:lnSpc>
            </a:pPr>
            <a:r>
              <a:rPr sz="1600" u="heavy" dirty="0">
                <a:solidFill>
                  <a:srgbClr val="6B9F24"/>
                </a:solidFill>
                <a:uFill>
                  <a:solidFill>
                    <a:srgbClr val="6B9F24"/>
                  </a:solidFill>
                </a:uFill>
                <a:latin typeface="Tw Cen MT"/>
                <a:cs typeface="Tw Cen MT"/>
                <a:hlinkClick r:id="rId29"/>
              </a:rPr>
              <a:t>Design</a:t>
            </a:r>
            <a:r>
              <a:rPr sz="1600" u="heavy" spc="-40" dirty="0">
                <a:solidFill>
                  <a:srgbClr val="6B9F24"/>
                </a:solidFill>
                <a:uFill>
                  <a:solidFill>
                    <a:srgbClr val="6B9F24"/>
                  </a:solidFill>
                </a:uFill>
                <a:latin typeface="Tw Cen MT"/>
                <a:cs typeface="Tw Cen MT"/>
                <a:hlinkClick r:id="rId29"/>
              </a:rPr>
              <a:t> </a:t>
            </a:r>
            <a:r>
              <a:rPr sz="1600" u="heavy" spc="-10" dirty="0">
                <a:solidFill>
                  <a:srgbClr val="6B9F24"/>
                </a:solidFill>
                <a:uFill>
                  <a:solidFill>
                    <a:srgbClr val="6B9F24"/>
                  </a:solidFill>
                </a:uFill>
                <a:latin typeface="Tw Cen MT"/>
                <a:cs typeface="Tw Cen MT"/>
                <a:hlinkClick r:id="rId29"/>
              </a:rPr>
              <a:t>Project</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0"/>
              </a:rPr>
              <a:t>1</a:t>
            </a:r>
            <a:r>
              <a:rPr sz="1600" u="heavy" spc="-50" dirty="0">
                <a:solidFill>
                  <a:srgbClr val="6B9F24"/>
                </a:solidFill>
                <a:uFill>
                  <a:solidFill>
                    <a:srgbClr val="6B9F24"/>
                  </a:solidFill>
                </a:uFill>
                <a:latin typeface="Tw Cen MT"/>
                <a:cs typeface="Tw Cen MT"/>
                <a:hlinkClick r:id="rId30"/>
              </a:rPr>
              <a:t> </a:t>
            </a:r>
            <a:r>
              <a:rPr sz="1600" u="heavy" spc="-10" dirty="0">
                <a:solidFill>
                  <a:srgbClr val="6B9F24"/>
                </a:solidFill>
                <a:uFill>
                  <a:solidFill>
                    <a:srgbClr val="6B9F24"/>
                  </a:solidFill>
                </a:uFill>
                <a:latin typeface="Tw Cen MT"/>
                <a:cs typeface="Tw Cen MT"/>
                <a:hlinkClick r:id="rId30"/>
              </a:rPr>
              <a:t>scientifique, </a:t>
            </a:r>
            <a:r>
              <a:rPr sz="1600" u="heavy" dirty="0">
                <a:solidFill>
                  <a:srgbClr val="6B9F24"/>
                </a:solidFill>
                <a:uFill>
                  <a:solidFill>
                    <a:srgbClr val="6B9F24"/>
                  </a:solidFill>
                </a:uFill>
                <a:latin typeface="Tw Cen MT"/>
                <a:cs typeface="Tw Cen MT"/>
                <a:hlinkClick r:id="rId30"/>
              </a:rPr>
              <a:t>1</a:t>
            </a:r>
            <a:r>
              <a:rPr sz="1600" u="heavy" spc="-50" dirty="0">
                <a:solidFill>
                  <a:srgbClr val="6B9F24"/>
                </a:solidFill>
                <a:uFill>
                  <a:solidFill>
                    <a:srgbClr val="6B9F24"/>
                  </a:solidFill>
                </a:uFill>
                <a:latin typeface="Tw Cen MT"/>
                <a:cs typeface="Tw Cen MT"/>
                <a:hlinkClick r:id="rId30"/>
              </a:rPr>
              <a:t> </a:t>
            </a:r>
            <a:r>
              <a:rPr sz="1600" u="heavy" dirty="0">
                <a:solidFill>
                  <a:srgbClr val="6B9F24"/>
                </a:solidFill>
                <a:uFill>
                  <a:solidFill>
                    <a:srgbClr val="6B9F24"/>
                  </a:solidFill>
                </a:uFill>
                <a:latin typeface="Tw Cen MT"/>
                <a:cs typeface="Tw Cen MT"/>
                <a:hlinkClick r:id="rId30"/>
              </a:rPr>
              <a:t>classe,</a:t>
            </a:r>
            <a:r>
              <a:rPr sz="1600" u="heavy" spc="-20" dirty="0">
                <a:solidFill>
                  <a:srgbClr val="6B9F24"/>
                </a:solidFill>
                <a:uFill>
                  <a:solidFill>
                    <a:srgbClr val="6B9F24"/>
                  </a:solidFill>
                </a:uFill>
                <a:latin typeface="Tw Cen MT"/>
                <a:cs typeface="Tw Cen MT"/>
                <a:hlinkClick r:id="rId30"/>
              </a:rPr>
              <a:t> </a:t>
            </a:r>
            <a:r>
              <a:rPr sz="1600" u="heavy" spc="-10" dirty="0">
                <a:solidFill>
                  <a:srgbClr val="6B9F24"/>
                </a:solidFill>
                <a:uFill>
                  <a:solidFill>
                    <a:srgbClr val="6B9F24"/>
                  </a:solidFill>
                </a:uFill>
                <a:latin typeface="Tw Cen MT"/>
                <a:cs typeface="Tw Cen MT"/>
                <a:hlinkClick r:id="rId30"/>
              </a:rPr>
              <a:t>Chiche</a:t>
            </a:r>
            <a:r>
              <a:rPr sz="1600" u="none" spc="-10" dirty="0">
                <a:solidFill>
                  <a:srgbClr val="6B9F24"/>
                </a:solidFill>
                <a:latin typeface="Tw Cen MT"/>
                <a:cs typeface="Tw Cen MT"/>
              </a:rPr>
              <a:t>!</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1"/>
              </a:rPr>
              <a:t>Girls</a:t>
            </a:r>
            <a:r>
              <a:rPr sz="1600" u="heavy" spc="-20" dirty="0">
                <a:solidFill>
                  <a:srgbClr val="6B9F24"/>
                </a:solidFill>
                <a:uFill>
                  <a:solidFill>
                    <a:srgbClr val="6B9F24"/>
                  </a:solidFill>
                </a:uFill>
                <a:latin typeface="Tw Cen MT"/>
                <a:cs typeface="Tw Cen MT"/>
                <a:hlinkClick r:id="rId31"/>
              </a:rPr>
              <a:t> </a:t>
            </a:r>
            <a:r>
              <a:rPr sz="1600" u="heavy" dirty="0">
                <a:solidFill>
                  <a:srgbClr val="6B9F24"/>
                </a:solidFill>
                <a:uFill>
                  <a:solidFill>
                    <a:srgbClr val="6B9F24"/>
                  </a:solidFill>
                </a:uFill>
                <a:latin typeface="Tw Cen MT"/>
                <a:cs typeface="Tw Cen MT"/>
                <a:hlinkClick r:id="rId31"/>
              </a:rPr>
              <a:t>Can</a:t>
            </a:r>
            <a:r>
              <a:rPr sz="1600" u="heavy" spc="-15" dirty="0">
                <a:solidFill>
                  <a:srgbClr val="6B9F24"/>
                </a:solidFill>
                <a:uFill>
                  <a:solidFill>
                    <a:srgbClr val="6B9F24"/>
                  </a:solidFill>
                </a:uFill>
                <a:latin typeface="Tw Cen MT"/>
                <a:cs typeface="Tw Cen MT"/>
                <a:hlinkClick r:id="rId31"/>
              </a:rPr>
              <a:t> </a:t>
            </a:r>
            <a:r>
              <a:rPr sz="1600" u="heavy" spc="-20" dirty="0">
                <a:solidFill>
                  <a:srgbClr val="6B9F24"/>
                </a:solidFill>
                <a:uFill>
                  <a:solidFill>
                    <a:srgbClr val="6B9F24"/>
                  </a:solidFill>
                </a:uFill>
                <a:latin typeface="Tw Cen MT"/>
                <a:cs typeface="Tw Cen MT"/>
                <a:hlinkClick r:id="rId31"/>
              </a:rPr>
              <a:t>Code</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2"/>
              </a:rPr>
              <a:t>Change</a:t>
            </a:r>
            <a:r>
              <a:rPr sz="1600" u="heavy" spc="-65" dirty="0">
                <a:solidFill>
                  <a:srgbClr val="6B9F24"/>
                </a:solidFill>
                <a:uFill>
                  <a:solidFill>
                    <a:srgbClr val="6B9F24"/>
                  </a:solidFill>
                </a:uFill>
                <a:latin typeface="Tw Cen MT"/>
                <a:cs typeface="Tw Cen MT"/>
                <a:hlinkClick r:id="rId32"/>
              </a:rPr>
              <a:t> </a:t>
            </a:r>
            <a:r>
              <a:rPr sz="1600" u="heavy" spc="-10" dirty="0">
                <a:solidFill>
                  <a:srgbClr val="6B9F24"/>
                </a:solidFill>
                <a:uFill>
                  <a:solidFill>
                    <a:srgbClr val="6B9F24"/>
                  </a:solidFill>
                </a:uFill>
                <a:latin typeface="Tw Cen MT"/>
                <a:cs typeface="Tw Cen MT"/>
                <a:hlinkClick r:id="rId32"/>
              </a:rPr>
              <a:t>Mak’Her</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3"/>
              </a:rPr>
              <a:t>Future</a:t>
            </a:r>
            <a:r>
              <a:rPr sz="1600" u="heavy" spc="-25" dirty="0">
                <a:solidFill>
                  <a:srgbClr val="6B9F24"/>
                </a:solidFill>
                <a:uFill>
                  <a:solidFill>
                    <a:srgbClr val="6B9F24"/>
                  </a:solidFill>
                </a:uFill>
                <a:latin typeface="Tw Cen MT"/>
                <a:cs typeface="Tw Cen MT"/>
                <a:hlinkClick r:id="rId33"/>
              </a:rPr>
              <a:t> </a:t>
            </a:r>
            <a:r>
              <a:rPr sz="1600" u="heavy" dirty="0">
                <a:solidFill>
                  <a:srgbClr val="6B9F24"/>
                </a:solidFill>
                <a:uFill>
                  <a:solidFill>
                    <a:srgbClr val="6B9F24"/>
                  </a:solidFill>
                </a:uFill>
                <a:latin typeface="Tw Cen MT"/>
                <a:cs typeface="Tw Cen MT"/>
                <a:hlinkClick r:id="rId33"/>
              </a:rPr>
              <a:t>of </a:t>
            </a:r>
            <a:r>
              <a:rPr sz="1600" u="heavy" spc="-20" dirty="0">
                <a:solidFill>
                  <a:srgbClr val="6B9F24"/>
                </a:solidFill>
                <a:uFill>
                  <a:solidFill>
                    <a:srgbClr val="6B9F24"/>
                  </a:solidFill>
                </a:uFill>
                <a:latin typeface="Tw Cen MT"/>
                <a:cs typeface="Tw Cen MT"/>
                <a:hlinkClick r:id="rId33"/>
              </a:rPr>
              <a:t>Tech</a:t>
            </a:r>
            <a:endParaRPr sz="1600" dirty="0">
              <a:latin typeface="Tw Cen MT"/>
              <a:cs typeface="Tw Cen MT"/>
            </a:endParaRPr>
          </a:p>
          <a:p>
            <a:pPr marL="182880" indent="-170180">
              <a:lnSpc>
                <a:spcPts val="1830"/>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4"/>
              </a:rPr>
              <a:t>Citizen</a:t>
            </a:r>
            <a:r>
              <a:rPr sz="1600" u="heavy" spc="-50" dirty="0">
                <a:solidFill>
                  <a:srgbClr val="6B9F24"/>
                </a:solidFill>
                <a:uFill>
                  <a:solidFill>
                    <a:srgbClr val="6B9F24"/>
                  </a:solidFill>
                </a:uFill>
                <a:latin typeface="Tw Cen MT"/>
                <a:cs typeface="Tw Cen MT"/>
                <a:hlinkClick r:id="rId34"/>
              </a:rPr>
              <a:t> </a:t>
            </a:r>
            <a:r>
              <a:rPr sz="1600" u="heavy" spc="-20" dirty="0">
                <a:solidFill>
                  <a:srgbClr val="6B9F24"/>
                </a:solidFill>
                <a:uFill>
                  <a:solidFill>
                    <a:srgbClr val="6B9F24"/>
                  </a:solidFill>
                </a:uFill>
                <a:latin typeface="Tw Cen MT"/>
                <a:cs typeface="Tw Cen MT"/>
                <a:hlinkClick r:id="rId34"/>
              </a:rPr>
              <a:t>Code</a:t>
            </a:r>
            <a:endParaRPr sz="1600" dirty="0">
              <a:latin typeface="Tw Cen MT"/>
              <a:cs typeface="Tw Cen MT"/>
            </a:endParaRPr>
          </a:p>
          <a:p>
            <a:pPr marL="182880" indent="-170180">
              <a:lnSpc>
                <a:spcPts val="1875"/>
              </a:lnSpc>
              <a:buClr>
                <a:srgbClr val="000000"/>
              </a:buClr>
              <a:buChar char="•"/>
              <a:tabLst>
                <a:tab pos="182880" algn="l"/>
              </a:tabLst>
            </a:pPr>
            <a:r>
              <a:rPr sz="1600" u="heavy" dirty="0">
                <a:solidFill>
                  <a:srgbClr val="6B9F24"/>
                </a:solidFill>
                <a:uFill>
                  <a:solidFill>
                    <a:srgbClr val="6B9F24"/>
                  </a:solidFill>
                </a:uFill>
                <a:latin typeface="Tw Cen MT"/>
                <a:cs typeface="Tw Cen MT"/>
                <a:hlinkClick r:id="rId35"/>
              </a:rPr>
              <a:t>RJMI</a:t>
            </a:r>
            <a:r>
              <a:rPr sz="1600" u="none" spc="-20" dirty="0">
                <a:solidFill>
                  <a:srgbClr val="6B9F24"/>
                </a:solidFill>
                <a:latin typeface="Tw Cen MT"/>
                <a:cs typeface="Tw Cen MT"/>
              </a:rPr>
              <a:t> </a:t>
            </a:r>
            <a:r>
              <a:rPr sz="1200" u="none" dirty="0">
                <a:latin typeface="Tw Cen MT"/>
                <a:cs typeface="Tw Cen MT"/>
              </a:rPr>
              <a:t>(2</a:t>
            </a:r>
            <a:r>
              <a:rPr lang="fr-FR" sz="1200" u="none" dirty="0">
                <a:latin typeface="Tw Cen MT"/>
                <a:cs typeface="Tw Cen MT"/>
              </a:rPr>
              <a:t>1 </a:t>
            </a:r>
            <a:r>
              <a:rPr sz="1200" u="none" dirty="0">
                <a:latin typeface="Tw Cen MT"/>
                <a:cs typeface="Tw Cen MT"/>
              </a:rPr>
              <a:t>et</a:t>
            </a:r>
            <a:r>
              <a:rPr sz="1200" u="none" spc="-25" dirty="0">
                <a:latin typeface="Tw Cen MT"/>
                <a:cs typeface="Tw Cen MT"/>
              </a:rPr>
              <a:t> </a:t>
            </a:r>
            <a:r>
              <a:rPr sz="1200" u="none" dirty="0">
                <a:latin typeface="Tw Cen MT"/>
                <a:cs typeface="Tw Cen MT"/>
              </a:rPr>
              <a:t>2</a:t>
            </a:r>
            <a:r>
              <a:rPr lang="fr-FR" sz="1200" u="none" dirty="0">
                <a:latin typeface="Tw Cen MT"/>
                <a:cs typeface="Tw Cen MT"/>
              </a:rPr>
              <a:t>2</a:t>
            </a:r>
            <a:r>
              <a:rPr sz="1200" u="none" spc="-20" dirty="0">
                <a:latin typeface="Tw Cen MT"/>
                <a:cs typeface="Tw Cen MT"/>
              </a:rPr>
              <a:t> </a:t>
            </a:r>
            <a:r>
              <a:rPr sz="1200" u="none" spc="-10" dirty="0" err="1">
                <a:latin typeface="Tw Cen MT"/>
                <a:cs typeface="Tw Cen MT"/>
              </a:rPr>
              <a:t>octobre</a:t>
            </a:r>
            <a:r>
              <a:rPr sz="1200" u="none" spc="-10" dirty="0">
                <a:latin typeface="Tw Cen MT"/>
                <a:cs typeface="Tw Cen MT"/>
              </a:rPr>
              <a:t>)</a:t>
            </a:r>
            <a:endParaRPr lang="fr-FR" sz="1200" u="none" spc="-10" dirty="0">
              <a:latin typeface="Tw Cen MT"/>
              <a:cs typeface="Tw Cen MT"/>
            </a:endParaRPr>
          </a:p>
          <a:p>
            <a:pPr marL="182880" indent="-170180">
              <a:lnSpc>
                <a:spcPts val="1875"/>
              </a:lnSpc>
              <a:buClr>
                <a:srgbClr val="000000"/>
              </a:buClr>
              <a:buChar char="•"/>
              <a:tabLst>
                <a:tab pos="182880" algn="l"/>
              </a:tabLst>
            </a:pPr>
            <a:r>
              <a:rPr lang="fr-FR" sz="1600" spc="-10" dirty="0">
                <a:latin typeface="Tw Cen MT"/>
                <a:cs typeface="Tw Cen MT"/>
                <a:hlinkClick r:id="rId36"/>
              </a:rPr>
              <a:t>La Fresque des </a:t>
            </a:r>
            <a:r>
              <a:rPr lang="fr-FR" sz="1600" spc="-10" dirty="0" err="1">
                <a:latin typeface="Tw Cen MT"/>
                <a:cs typeface="Tw Cen MT"/>
                <a:hlinkClick r:id="rId36"/>
              </a:rPr>
              <a:t>CyberCitoyens</a:t>
            </a:r>
            <a:r>
              <a:rPr lang="fr-FR" sz="1600" spc="-10" dirty="0">
                <a:latin typeface="Tw Cen MT"/>
                <a:cs typeface="Tw Cen MT"/>
                <a:hlinkClick r:id="rId36"/>
              </a:rPr>
              <a:t> </a:t>
            </a:r>
            <a:r>
              <a:rPr lang="fr-FR" sz="1200" spc="-10" dirty="0">
                <a:latin typeface="Tw Cen MT"/>
                <a:cs typeface="Tw Cen MT"/>
              </a:rPr>
              <a:t>(1</a:t>
            </a:r>
            <a:r>
              <a:rPr lang="fr-FR" sz="1200" spc="-10" baseline="30000" dirty="0">
                <a:latin typeface="Tw Cen MT"/>
                <a:cs typeface="Tw Cen MT"/>
              </a:rPr>
              <a:t>er</a:t>
            </a:r>
            <a:r>
              <a:rPr lang="fr-FR" sz="1200" spc="-10" dirty="0">
                <a:latin typeface="Tw Cen MT"/>
                <a:cs typeface="Tw Cen MT"/>
              </a:rPr>
              <a:t> octobre 15 novembre)</a:t>
            </a:r>
          </a:p>
          <a:p>
            <a:pPr marL="182880" indent="-170180">
              <a:lnSpc>
                <a:spcPts val="1875"/>
              </a:lnSpc>
              <a:buClr>
                <a:srgbClr val="000000"/>
              </a:buClr>
              <a:buFontTx/>
              <a:buChar char="•"/>
              <a:tabLst>
                <a:tab pos="182880" algn="l"/>
              </a:tabLst>
            </a:pPr>
            <a:r>
              <a:rPr lang="fr-FR" sz="1600" spc="-10" dirty="0">
                <a:latin typeface="Tw Cen MT"/>
                <a:cs typeface="Tw Cen MT"/>
                <a:hlinkClick r:id="rId37"/>
              </a:rPr>
              <a:t>Stage 3</a:t>
            </a:r>
            <a:r>
              <a:rPr lang="fr-FR" sz="1600" spc="-10" baseline="30000" dirty="0">
                <a:latin typeface="Tw Cen MT"/>
                <a:cs typeface="Tw Cen MT"/>
                <a:hlinkClick r:id="rId37"/>
              </a:rPr>
              <a:t>ème</a:t>
            </a:r>
            <a:r>
              <a:rPr lang="fr-FR" sz="1600" spc="-10" dirty="0">
                <a:latin typeface="Tw Cen MT"/>
                <a:cs typeface="Tw Cen MT"/>
                <a:hlinkClick r:id="rId37"/>
              </a:rPr>
              <a:t> Informatique au féminin </a:t>
            </a:r>
            <a:r>
              <a:rPr lang="fr-FR" sz="900" spc="-10" dirty="0">
                <a:latin typeface="Tw Cen MT"/>
                <a:cs typeface="Tw Cen MT"/>
              </a:rPr>
              <a:t>(15-19 </a:t>
            </a:r>
            <a:r>
              <a:rPr lang="fr-FR" sz="900" spc="-10" dirty="0" err="1">
                <a:latin typeface="Tw Cen MT"/>
                <a:cs typeface="Tw Cen MT"/>
              </a:rPr>
              <a:t>déc</a:t>
            </a:r>
            <a:r>
              <a:rPr lang="fr-FR" sz="900" spc="-10" dirty="0">
                <a:latin typeface="Tw Cen MT"/>
                <a:cs typeface="Tw Cen MT"/>
              </a:rPr>
              <a:t>)</a:t>
            </a:r>
            <a:endParaRPr lang="fr-FR" sz="900" dirty="0">
              <a:latin typeface="Tw Cen MT"/>
              <a:cs typeface="Tw Cen MT"/>
            </a:endParaRPr>
          </a:p>
          <a:p>
            <a:pPr marL="182880" indent="-170180">
              <a:lnSpc>
                <a:spcPts val="1875"/>
              </a:lnSpc>
              <a:buClr>
                <a:srgbClr val="000000"/>
              </a:buClr>
              <a:buChar char="•"/>
              <a:tabLst>
                <a:tab pos="182880" algn="l"/>
              </a:tabLst>
            </a:pPr>
            <a:endParaRPr sz="1200" dirty="0">
              <a:latin typeface="Tw Cen MT"/>
              <a:cs typeface="Tw Cen MT"/>
            </a:endParaRPr>
          </a:p>
        </p:txBody>
      </p:sp>
      <p:sp>
        <p:nvSpPr>
          <p:cNvPr id="24" name="object 22">
            <a:extLst>
              <a:ext uri="{FF2B5EF4-FFF2-40B4-BE49-F238E27FC236}">
                <a16:creationId xmlns:a16="http://schemas.microsoft.com/office/drawing/2014/main" id="{024F7EA3-D608-AD83-251E-33CA4158A973}"/>
              </a:ext>
            </a:extLst>
          </p:cNvPr>
          <p:cNvSpPr txBox="1">
            <a:spLocks noGrp="1"/>
          </p:cNvSpPr>
          <p:nvPr>
            <p:ph type="title"/>
          </p:nvPr>
        </p:nvSpPr>
        <p:spPr>
          <a:xfrm>
            <a:off x="354589" y="583251"/>
            <a:ext cx="10332797" cy="1242648"/>
          </a:xfrm>
          <a:prstGeom prst="rect">
            <a:avLst/>
          </a:prstGeom>
        </p:spPr>
        <p:txBody>
          <a:bodyPr vert="horz" wrap="square" lIns="0" tIns="158750" rIns="0" bIns="0" rtlCol="0">
            <a:spAutoFit/>
          </a:bodyPr>
          <a:lstStyle/>
          <a:p>
            <a:pPr marL="12700" marR="5080">
              <a:lnSpc>
                <a:spcPct val="80000"/>
              </a:lnSpc>
              <a:spcBef>
                <a:spcPts val="1250"/>
              </a:spcBef>
            </a:pPr>
            <a:r>
              <a:rPr spc="60" dirty="0"/>
              <a:t>LES</a:t>
            </a:r>
            <a:r>
              <a:rPr spc="235" dirty="0"/>
              <a:t> </a:t>
            </a:r>
            <a:r>
              <a:rPr spc="90" dirty="0"/>
              <a:t>RENDEZ-</a:t>
            </a:r>
            <a:r>
              <a:rPr spc="40" dirty="0"/>
              <a:t>VOUS </a:t>
            </a:r>
            <a:r>
              <a:rPr spc="60" dirty="0"/>
              <a:t>NUMÉRIQUES</a:t>
            </a:r>
          </a:p>
          <a:p>
            <a:pPr marL="12700">
              <a:lnSpc>
                <a:spcPts val="4610"/>
              </a:lnSpc>
            </a:pPr>
            <a:r>
              <a:rPr spc="45" dirty="0"/>
              <a:t>DE</a:t>
            </a:r>
            <a:r>
              <a:rPr spc="195" dirty="0"/>
              <a:t> </a:t>
            </a:r>
            <a:r>
              <a:rPr spc="65" dirty="0"/>
              <a:t>L’ANNÉE</a:t>
            </a:r>
          </a:p>
        </p:txBody>
      </p:sp>
      <p:sp>
        <p:nvSpPr>
          <p:cNvPr id="25" name="ZoneTexte 63">
            <a:extLst>
              <a:ext uri="{FF2B5EF4-FFF2-40B4-BE49-F238E27FC236}">
                <a16:creationId xmlns:a16="http://schemas.microsoft.com/office/drawing/2014/main" id="{5833ECAE-F961-895E-0D12-A243E905FB00}"/>
              </a:ext>
            </a:extLst>
          </p:cNvPr>
          <p:cNvSpPr txBox="1"/>
          <p:nvPr/>
        </p:nvSpPr>
        <p:spPr bwMode="auto">
          <a:xfrm>
            <a:off x="8779405" y="4949402"/>
            <a:ext cx="2811696" cy="1158599"/>
          </a:xfrm>
          <a:prstGeom prst="rect">
            <a:avLst/>
          </a:prstGeom>
          <a:noFill/>
        </p:spPr>
        <p:txBody>
          <a:bodyPr wrap="square" lIns="91440" tIns="45720" rIns="91440" bIns="45720" anchor="t">
            <a:spAutoFit/>
          </a:bodyPr>
          <a:lstStyle>
            <a:defPPr>
              <a:defRPr/>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en-GB" sz="1400" u="sng">
                <a:latin typeface="Marianne"/>
                <a:hlinkClick r:id="rId38" tooltip="https://dane.site.ac-lille.fr/2025/08/18/les-rendez-vous-du-numerique-2025-2026-2/"/>
              </a:rPr>
              <a:t>https://dane.site.ac-lille.fr/2025/08/18/les-rendez-vous-du-numerique-2025-2026-2/</a:t>
            </a:r>
            <a:endParaRPr lang="en-GB" sz="1400">
              <a:latin typeface="Marianne"/>
            </a:endParaRPr>
          </a:p>
          <a:p>
            <a:pPr>
              <a:defRPr/>
            </a:pPr>
            <a:endParaRPr lang="en-GB" sz="1400">
              <a:latin typeface="Marianne"/>
            </a:endParaRPr>
          </a:p>
        </p:txBody>
      </p:sp>
      <p:pic>
        <p:nvPicPr>
          <p:cNvPr id="26" name="Image 25" descr="Une image contenant symbole, logo, Graphique, Police">
            <a:hlinkClick r:id="rId39"/>
            <a:extLst>
              <a:ext uri="{FF2B5EF4-FFF2-40B4-BE49-F238E27FC236}">
                <a16:creationId xmlns:a16="http://schemas.microsoft.com/office/drawing/2014/main" id="{D18C2063-2B40-75D2-A3AC-97B8B9E3CC5A}"/>
              </a:ext>
            </a:extLst>
          </p:cNvPr>
          <p:cNvPicPr>
            <a:picLocks noChangeAspect="1"/>
          </p:cNvPicPr>
          <p:nvPr/>
        </p:nvPicPr>
        <p:blipFill>
          <a:blip r:embed="rId40"/>
          <a:stretch/>
        </p:blipFill>
        <p:spPr bwMode="auto">
          <a:xfrm>
            <a:off x="8352265" y="4949402"/>
            <a:ext cx="427140" cy="427140"/>
          </a:xfrm>
          <a:prstGeom prst="rect">
            <a:avLst/>
          </a:prstGeom>
        </p:spPr>
      </p:pic>
    </p:spTree>
    <p:extLst>
      <p:ext uri="{BB962C8B-B14F-4D97-AF65-F5344CB8AC3E}">
        <p14:creationId xmlns:p14="http://schemas.microsoft.com/office/powerpoint/2010/main" val="2091970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4000F-2673-2F80-3B23-B4BB6D9F7406}"/>
              </a:ext>
            </a:extLst>
          </p:cNvPr>
          <p:cNvSpPr>
            <a:spLocks noGrp="1"/>
          </p:cNvSpPr>
          <p:nvPr>
            <p:ph type="title"/>
          </p:nvPr>
        </p:nvSpPr>
        <p:spPr/>
        <p:txBody>
          <a:bodyPr/>
          <a:lstStyle/>
          <a:p>
            <a:r>
              <a:rPr lang="fr-FR"/>
              <a:t>Questions</a:t>
            </a:r>
          </a:p>
        </p:txBody>
      </p:sp>
      <p:pic>
        <p:nvPicPr>
          <p:cNvPr id="4" name="Espace réservé du contenu 4" descr="Free illustration: Question, Question Mark, Characters - Free Image on ...">
            <a:extLst>
              <a:ext uri="{FF2B5EF4-FFF2-40B4-BE49-F238E27FC236}">
                <a16:creationId xmlns:a16="http://schemas.microsoft.com/office/drawing/2014/main" id="{869CEC7C-8DF8-E298-7458-05549164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690" y="2222500"/>
            <a:ext cx="8014607" cy="3740150"/>
          </a:xfrm>
          <a:prstGeom prst="rect">
            <a:avLst/>
          </a:prstGeom>
        </p:spPr>
      </p:pic>
    </p:spTree>
    <p:extLst>
      <p:ext uri="{BB962C8B-B14F-4D97-AF65-F5344CB8AC3E}">
        <p14:creationId xmlns:p14="http://schemas.microsoft.com/office/powerpoint/2010/main" val="2268335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5B8C9CF4-1D86-12F6-C46D-B13DC97A036A}"/>
              </a:ext>
            </a:extLst>
          </p:cNvPr>
          <p:cNvSpPr>
            <a:spLocks noGrp="1"/>
          </p:cNvSpPr>
          <p:nvPr>
            <p:ph type="title"/>
          </p:nvPr>
        </p:nvSpPr>
        <p:spPr>
          <a:xfrm>
            <a:off x="700635" y="914400"/>
            <a:ext cx="10691265" cy="1307592"/>
          </a:xfrm>
        </p:spPr>
        <p:txBody>
          <a:bodyPr/>
          <a:lstStyle/>
          <a:p>
            <a:r>
              <a:rPr lang="fr-FR" dirty="0"/>
              <a:t>Contact</a:t>
            </a:r>
          </a:p>
        </p:txBody>
      </p:sp>
      <p:pic>
        <p:nvPicPr>
          <p:cNvPr id="7" name="Espace réservé du contenu 4">
            <a:extLst>
              <a:ext uri="{FF2B5EF4-FFF2-40B4-BE49-F238E27FC236}">
                <a16:creationId xmlns:a16="http://schemas.microsoft.com/office/drawing/2014/main" id="{16B43492-5AAE-3567-88DA-DEA6F9473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615" y="544743"/>
            <a:ext cx="8098285" cy="5398857"/>
          </a:xfrm>
          <a:prstGeom prst="rect">
            <a:avLst/>
          </a:prstGeom>
        </p:spPr>
      </p:pic>
      <p:sp>
        <p:nvSpPr>
          <p:cNvPr id="8" name="ZoneTexte 7">
            <a:extLst>
              <a:ext uri="{FF2B5EF4-FFF2-40B4-BE49-F238E27FC236}">
                <a16:creationId xmlns:a16="http://schemas.microsoft.com/office/drawing/2014/main" id="{8AFE8D12-34DE-EE6A-3BDD-DDC82ADACF66}"/>
              </a:ext>
            </a:extLst>
          </p:cNvPr>
          <p:cNvSpPr txBox="1"/>
          <p:nvPr/>
        </p:nvSpPr>
        <p:spPr>
          <a:xfrm>
            <a:off x="700635" y="5491141"/>
            <a:ext cx="2897588" cy="369332"/>
          </a:xfrm>
          <a:prstGeom prst="rect">
            <a:avLst/>
          </a:prstGeom>
          <a:noFill/>
        </p:spPr>
        <p:txBody>
          <a:bodyPr wrap="square">
            <a:spAutoFit/>
          </a:bodyPr>
          <a:lstStyle/>
          <a:p>
            <a:r>
              <a:rPr lang="fr-FR" dirty="0">
                <a:latin typeface="+mj-lt"/>
                <a:hlinkClick r:id="rId3"/>
              </a:rPr>
              <a:t>https://dane.site.ac-lille.fr/</a:t>
            </a:r>
            <a:r>
              <a:rPr lang="fr-FR" dirty="0">
                <a:latin typeface="+mj-lt"/>
              </a:rPr>
              <a:t> </a:t>
            </a:r>
          </a:p>
        </p:txBody>
      </p:sp>
      <p:pic>
        <p:nvPicPr>
          <p:cNvPr id="9" name="Image 8" descr="Une image contenant symbole, logo, Graphique, Police">
            <a:hlinkClick r:id="rId4"/>
            <a:extLst>
              <a:ext uri="{FF2B5EF4-FFF2-40B4-BE49-F238E27FC236}">
                <a16:creationId xmlns:a16="http://schemas.microsoft.com/office/drawing/2014/main" id="{E9A5DFCD-4A17-8F14-4050-B11ACCB71459}"/>
              </a:ext>
            </a:extLst>
          </p:cNvPr>
          <p:cNvPicPr>
            <a:picLocks noChangeAspect="1"/>
          </p:cNvPicPr>
          <p:nvPr/>
        </p:nvPicPr>
        <p:blipFill>
          <a:blip r:embed="rId5"/>
          <a:stretch/>
        </p:blipFill>
        <p:spPr bwMode="auto">
          <a:xfrm>
            <a:off x="273495" y="5462237"/>
            <a:ext cx="427140" cy="427140"/>
          </a:xfrm>
          <a:prstGeom prst="rect">
            <a:avLst/>
          </a:prstGeom>
        </p:spPr>
      </p:pic>
    </p:spTree>
    <p:extLst>
      <p:ext uri="{BB962C8B-B14F-4D97-AF65-F5344CB8AC3E}">
        <p14:creationId xmlns:p14="http://schemas.microsoft.com/office/powerpoint/2010/main" val="3419018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bâtiment, arbre, ciel, plein air&#10;&#10;Le contenu généré par l’IA peut être incorrect.">
            <a:extLst>
              <a:ext uri="{FF2B5EF4-FFF2-40B4-BE49-F238E27FC236}">
                <a16:creationId xmlns:a16="http://schemas.microsoft.com/office/drawing/2014/main" id="{FD80592F-652F-18FD-D9C1-0026193EF7A0}"/>
              </a:ext>
            </a:extLst>
          </p:cNvPr>
          <p:cNvPicPr>
            <a:picLocks noChangeAspect="1"/>
          </p:cNvPicPr>
          <p:nvPr/>
        </p:nvPicPr>
        <p:blipFill>
          <a:blip r:embed="rId2">
            <a:extLst>
              <a:ext uri="{837473B0-CC2E-450A-ABE3-18F120FF3D39}">
                <a1611:picAttrSrcUrl xmlns:a1611="http://schemas.microsoft.com/office/drawing/2016/11/main" r:id="rId3"/>
              </a:ext>
            </a:extLst>
          </a:blip>
          <a:srcRect t="653" b="15078"/>
          <a:stretch>
            <a:fillRect/>
          </a:stretch>
        </p:blipFill>
        <p:spPr>
          <a:xfrm>
            <a:off x="1" y="10"/>
            <a:ext cx="12192000" cy="6857989"/>
          </a:xfrm>
          <a:prstGeom prst="rect">
            <a:avLst/>
          </a:prstGeom>
        </p:spPr>
      </p:pic>
      <p:sp>
        <p:nvSpPr>
          <p:cNvPr id="20" name="Rectangle 19">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4A25C95-AB61-505D-F630-12C63C468D61}"/>
              </a:ext>
            </a:extLst>
          </p:cNvPr>
          <p:cNvSpPr>
            <a:spLocks noGrp="1"/>
          </p:cNvSpPr>
          <p:nvPr>
            <p:ph type="ctrTitle"/>
          </p:nvPr>
        </p:nvSpPr>
        <p:spPr>
          <a:xfrm>
            <a:off x="1833541" y="990599"/>
            <a:ext cx="5619054" cy="4849091"/>
          </a:xfrm>
        </p:spPr>
        <p:txBody>
          <a:bodyPr anchor="ctr">
            <a:normAutofit/>
          </a:bodyPr>
          <a:lstStyle/>
          <a:p>
            <a:pPr algn="r"/>
            <a:r>
              <a:rPr lang="fr-FR">
                <a:solidFill>
                  <a:srgbClr val="FFFFFF"/>
                </a:solidFill>
              </a:rPr>
              <a:t>Webinaire de rentrée pour les Lycées</a:t>
            </a:r>
          </a:p>
        </p:txBody>
      </p:sp>
      <p:sp>
        <p:nvSpPr>
          <p:cNvPr id="3" name="Sous-titre 2">
            <a:extLst>
              <a:ext uri="{FF2B5EF4-FFF2-40B4-BE49-F238E27FC236}">
                <a16:creationId xmlns:a16="http://schemas.microsoft.com/office/drawing/2014/main" id="{8221EF37-63DE-21C3-53EC-51DCAABDD9EC}"/>
              </a:ext>
            </a:extLst>
          </p:cNvPr>
          <p:cNvSpPr>
            <a:spLocks noGrp="1"/>
          </p:cNvSpPr>
          <p:nvPr>
            <p:ph type="subTitle" idx="1"/>
          </p:nvPr>
        </p:nvSpPr>
        <p:spPr>
          <a:xfrm>
            <a:off x="8712865" y="1447799"/>
            <a:ext cx="2368905" cy="4076699"/>
          </a:xfrm>
        </p:spPr>
        <p:txBody>
          <a:bodyPr anchor="ctr">
            <a:normAutofit/>
          </a:bodyPr>
          <a:lstStyle/>
          <a:p>
            <a:r>
              <a:rPr lang="fr-FR">
                <a:solidFill>
                  <a:srgbClr val="FFFFFF"/>
                </a:solidFill>
                <a:latin typeface="+mj-lt"/>
              </a:rPr>
              <a:t>Le 3 octobre 2025</a:t>
            </a:r>
          </a:p>
        </p:txBody>
      </p:sp>
      <p:cxnSp>
        <p:nvCxnSpPr>
          <p:cNvPr id="22" name="Straight Connector 21">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7504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1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9770" y="5719083"/>
            <a:ext cx="8229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88A22913-EECB-7ED8-B865-6A6A1397E04D}"/>
              </a:ext>
            </a:extLst>
          </p:cNvPr>
          <p:cNvSpPr>
            <a:spLocks noGrp="1"/>
          </p:cNvSpPr>
          <p:nvPr>
            <p:ph idx="1"/>
          </p:nvPr>
        </p:nvSpPr>
        <p:spPr/>
        <p:txBody>
          <a:bodyPr/>
          <a:lstStyle/>
          <a:p>
            <a:endParaRPr lang="fr-FR"/>
          </a:p>
        </p:txBody>
      </p:sp>
      <p:sp>
        <p:nvSpPr>
          <p:cNvPr id="7" name="Titre 6">
            <a:extLst>
              <a:ext uri="{FF2B5EF4-FFF2-40B4-BE49-F238E27FC236}">
                <a16:creationId xmlns:a16="http://schemas.microsoft.com/office/drawing/2014/main" id="{98A5D99B-E944-74B7-7E88-B5AF3F7EF609}"/>
              </a:ext>
            </a:extLst>
          </p:cNvPr>
          <p:cNvSpPr>
            <a:spLocks noGrp="1"/>
          </p:cNvSpPr>
          <p:nvPr>
            <p:ph type="title"/>
          </p:nvPr>
        </p:nvSpPr>
        <p:spPr/>
        <p:txBody>
          <a:bodyPr/>
          <a:lstStyle/>
          <a:p>
            <a:endParaRPr lang="fr-FR"/>
          </a:p>
        </p:txBody>
      </p:sp>
      <p:pic>
        <p:nvPicPr>
          <p:cNvPr id="8" name="Espace réservé du contenu 8" descr="Une image contenant texte, Police, capture d’écran, conception&#10;&#10;Le contenu généré par l’IA peut être incorrect.">
            <a:extLst>
              <a:ext uri="{FF2B5EF4-FFF2-40B4-BE49-F238E27FC236}">
                <a16:creationId xmlns:a16="http://schemas.microsoft.com/office/drawing/2014/main" id="{03431DF8-B831-E61D-8A67-9BD88F69ACEC}"/>
              </a:ext>
            </a:extLst>
          </p:cNvPr>
          <p:cNvPicPr>
            <a:picLocks noChangeAspect="1"/>
          </p:cNvPicPr>
          <p:nvPr/>
        </p:nvPicPr>
        <p:blipFill>
          <a:blip r:embed="rId2"/>
          <a:srcRect t="28750" b="15000"/>
          <a:stretch>
            <a:fillRect/>
          </a:stretch>
        </p:blipFill>
        <p:spPr>
          <a:xfrm>
            <a:off x="20" y="10"/>
            <a:ext cx="12191980" cy="6857990"/>
          </a:xfrm>
          <a:prstGeom prst="rect">
            <a:avLst/>
          </a:prstGeom>
        </p:spPr>
      </p:pic>
    </p:spTree>
    <p:extLst>
      <p:ext uri="{BB962C8B-B14F-4D97-AF65-F5344CB8AC3E}">
        <p14:creationId xmlns:p14="http://schemas.microsoft.com/office/powerpoint/2010/main" val="28810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D0DF5-3AC7-9807-D53B-828D1A44ED55}"/>
              </a:ext>
            </a:extLst>
          </p:cNvPr>
          <p:cNvSpPr>
            <a:spLocks noGrp="1"/>
          </p:cNvSpPr>
          <p:nvPr>
            <p:ph type="title"/>
          </p:nvPr>
        </p:nvSpPr>
        <p:spPr/>
        <p:txBody>
          <a:bodyPr/>
          <a:lstStyle/>
          <a:p>
            <a:r>
              <a:rPr lang="fr-FR" dirty="0"/>
              <a:t>Les nouveautés de la rentrée </a:t>
            </a:r>
          </a:p>
        </p:txBody>
      </p:sp>
      <p:sp>
        <p:nvSpPr>
          <p:cNvPr id="3" name="Espace réservé du contenu 2">
            <a:extLst>
              <a:ext uri="{FF2B5EF4-FFF2-40B4-BE49-F238E27FC236}">
                <a16:creationId xmlns:a16="http://schemas.microsoft.com/office/drawing/2014/main" id="{3027113E-E0FC-3A62-7A0B-774D410C459F}"/>
              </a:ext>
            </a:extLst>
          </p:cNvPr>
          <p:cNvSpPr>
            <a:spLocks noGrp="1"/>
          </p:cNvSpPr>
          <p:nvPr>
            <p:ph idx="1"/>
          </p:nvPr>
        </p:nvSpPr>
        <p:spPr>
          <a:xfrm>
            <a:off x="700635" y="1675137"/>
            <a:ext cx="4998201" cy="3739896"/>
          </a:xfrm>
        </p:spPr>
        <p:txBody>
          <a:bodyPr>
            <a:noAutofit/>
          </a:bodyPr>
          <a:lstStyle/>
          <a:p>
            <a:r>
              <a:rPr lang="fr-FR" sz="1600" dirty="0"/>
              <a:t>Les nouveautés dans l’ENT</a:t>
            </a:r>
          </a:p>
          <a:p>
            <a:r>
              <a:rPr lang="fr-FR" sz="1600" dirty="0"/>
              <a:t>Un usage raisonné du numérique</a:t>
            </a:r>
          </a:p>
          <a:p>
            <a:r>
              <a:rPr lang="fr-FR" sz="1600" dirty="0"/>
              <a:t>Mise en œuvre de </a:t>
            </a:r>
            <a:r>
              <a:rPr lang="fr-FR" sz="1600" dirty="0" err="1"/>
              <a:t>Pix</a:t>
            </a:r>
            <a:endParaRPr lang="fr-FR" sz="1600" dirty="0"/>
          </a:p>
          <a:p>
            <a:r>
              <a:rPr lang="fr-FR" sz="1600" dirty="0"/>
              <a:t>Les parcours IA dans </a:t>
            </a:r>
            <a:r>
              <a:rPr lang="fr-FR" sz="1600" dirty="0" err="1"/>
              <a:t>Pix</a:t>
            </a:r>
            <a:r>
              <a:rPr lang="fr-FR" sz="1600" dirty="0"/>
              <a:t> pour les secondes</a:t>
            </a:r>
          </a:p>
          <a:p>
            <a:r>
              <a:rPr lang="fr-FR" sz="1600" dirty="0"/>
              <a:t>La formation des enseignants et la publication du PAF</a:t>
            </a:r>
          </a:p>
          <a:p>
            <a:r>
              <a:rPr lang="fr-FR" sz="1600" dirty="0"/>
              <a:t>Lancement du concours autour de la créativité et citoyenneté numérique</a:t>
            </a:r>
          </a:p>
          <a:p>
            <a:r>
              <a:rPr lang="fr-FR" sz="1600" dirty="0"/>
              <a:t>Eléa un Moodle pour aider à la différenciation dans les ENT</a:t>
            </a:r>
          </a:p>
          <a:p>
            <a:r>
              <a:rPr lang="fr-FR" sz="1600" dirty="0"/>
              <a:t>Le programme Ted-I</a:t>
            </a:r>
          </a:p>
          <a:p>
            <a:r>
              <a:rPr lang="fr-FR" sz="1600" dirty="0"/>
              <a:t>Les rendez-vous numériques de l’année</a:t>
            </a:r>
          </a:p>
          <a:p>
            <a:endParaRPr lang="fr-FR" sz="1600" dirty="0"/>
          </a:p>
          <a:p>
            <a:endParaRPr lang="fr-FR" sz="1600" dirty="0"/>
          </a:p>
          <a:p>
            <a:endParaRPr lang="fr-FR" sz="1600" dirty="0"/>
          </a:p>
        </p:txBody>
      </p:sp>
      <p:sp>
        <p:nvSpPr>
          <p:cNvPr id="4" name="Losange 3"/>
          <p:cNvSpPr/>
          <p:nvPr/>
        </p:nvSpPr>
        <p:spPr>
          <a:xfrm>
            <a:off x="7370953" y="1835506"/>
            <a:ext cx="3516198" cy="3516198"/>
          </a:xfrm>
          <a:prstGeom prst="diamond">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Losange 4"/>
          <p:cNvSpPr/>
          <p:nvPr/>
        </p:nvSpPr>
        <p:spPr>
          <a:xfrm>
            <a:off x="5612854" y="1835506"/>
            <a:ext cx="3516198" cy="3516198"/>
          </a:xfrm>
          <a:prstGeom prst="diamond">
            <a:avLst/>
          </a:prstGeom>
          <a:blipFill>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osange 5"/>
          <p:cNvSpPr/>
          <p:nvPr/>
        </p:nvSpPr>
        <p:spPr>
          <a:xfrm>
            <a:off x="6403561" y="1898835"/>
            <a:ext cx="3516198" cy="3516198"/>
          </a:xfrm>
          <a:prstGeom prst="diamond">
            <a:avLst/>
          </a:pr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osange 6"/>
          <p:cNvSpPr/>
          <p:nvPr/>
        </p:nvSpPr>
        <p:spPr>
          <a:xfrm>
            <a:off x="8419219" y="1835506"/>
            <a:ext cx="3516198" cy="3516198"/>
          </a:xfrm>
          <a:prstGeom prst="diamond">
            <a:avLst/>
          </a:prstGeom>
          <a:blipFill>
            <a:blip r:embed="rId4"/>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474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nouveautés dans l’ENT</a:t>
            </a:r>
          </a:p>
        </p:txBody>
      </p:sp>
      <p:sp>
        <p:nvSpPr>
          <p:cNvPr id="3" name="Espace réservé du contenu 2"/>
          <p:cNvSpPr>
            <a:spLocks noGrp="1"/>
          </p:cNvSpPr>
          <p:nvPr>
            <p:ph idx="1"/>
          </p:nvPr>
        </p:nvSpPr>
        <p:spPr>
          <a:xfrm>
            <a:off x="2752825" y="2091205"/>
            <a:ext cx="8980370" cy="4107464"/>
          </a:xfrm>
        </p:spPr>
        <p:txBody>
          <a:bodyPr>
            <a:normAutofit lnSpcReduction="10000"/>
          </a:bodyPr>
          <a:lstStyle/>
          <a:p>
            <a:pPr algn="l">
              <a:buFont typeface="Wingdings" panose="05000000000000000000" pitchFamily="2" charset="2"/>
              <a:buChar char="ü"/>
            </a:pPr>
            <a:r>
              <a:rPr lang="fr-FR" sz="1800" b="0" i="0" u="none" strike="noStrike" baseline="0" dirty="0">
                <a:latin typeface="CIDFont+F4"/>
              </a:rPr>
              <a:t>La </a:t>
            </a:r>
            <a:r>
              <a:rPr lang="fr-FR" sz="1800" b="0" i="0" u="none" strike="noStrike" baseline="0" dirty="0">
                <a:latin typeface="CIDFont+F7"/>
              </a:rPr>
              <a:t>carte mentale </a:t>
            </a:r>
            <a:r>
              <a:rPr lang="fr-FR" sz="1800" b="0" i="0" u="none" strike="noStrike" baseline="0" dirty="0">
                <a:latin typeface="CIDFont+F4"/>
              </a:rPr>
              <a:t>est désormais simplifiée, avec un espace plus important et un outil d’export hors ENT</a:t>
            </a:r>
            <a:endParaRPr lang="fr-FR" sz="1300" b="0" i="0" u="none" strike="noStrike" baseline="0" dirty="0">
              <a:latin typeface="CIDFont+F4"/>
            </a:endParaRPr>
          </a:p>
          <a:p>
            <a:pPr algn="l">
              <a:buFont typeface="Wingdings" panose="05000000000000000000" pitchFamily="2" charset="2"/>
              <a:buChar char="ü"/>
            </a:pPr>
            <a:r>
              <a:rPr lang="fr-FR" sz="1800" b="0" i="0" u="none" strike="noStrike" baseline="0" dirty="0">
                <a:latin typeface="CIDFont+F4"/>
              </a:rPr>
              <a:t>Le </a:t>
            </a:r>
            <a:r>
              <a:rPr lang="fr-FR" sz="1800" b="0" i="0" u="none" strike="noStrike" baseline="0" dirty="0">
                <a:latin typeface="CIDFont+F7"/>
              </a:rPr>
              <a:t>cahier multimédia </a:t>
            </a:r>
            <a:r>
              <a:rPr lang="fr-FR" sz="1800" b="0" i="0" u="none" strike="noStrike" baseline="0" dirty="0">
                <a:latin typeface="CIDFont+F4"/>
              </a:rPr>
              <a:t>est également exportable</a:t>
            </a:r>
          </a:p>
          <a:p>
            <a:pPr algn="l">
              <a:buFont typeface="Wingdings" panose="05000000000000000000" pitchFamily="2" charset="2"/>
              <a:buChar char="ü"/>
            </a:pPr>
            <a:r>
              <a:rPr lang="fr-FR" sz="1800" b="0" i="0" u="none" strike="noStrike" baseline="0" dirty="0">
                <a:latin typeface="CIDFont+F4"/>
              </a:rPr>
              <a:t>Le mur collaboratif dispose de nouveaux fonds</a:t>
            </a:r>
          </a:p>
          <a:p>
            <a:pPr algn="l">
              <a:buFont typeface="Wingdings" panose="05000000000000000000" pitchFamily="2" charset="2"/>
              <a:buChar char="ü"/>
            </a:pPr>
            <a:r>
              <a:rPr lang="fr-FR" sz="1800" b="0" i="0" u="none" strike="noStrike" baseline="0" dirty="0">
                <a:latin typeface="CIDFont+F4"/>
              </a:rPr>
              <a:t>La </a:t>
            </a:r>
            <a:r>
              <a:rPr lang="fr-FR" sz="1800" b="0" i="0" u="none" strike="noStrike" baseline="0" dirty="0">
                <a:latin typeface="CIDFont+F7"/>
              </a:rPr>
              <a:t>messagerie </a:t>
            </a:r>
            <a:r>
              <a:rPr lang="fr-FR" sz="1800" b="0" i="0" u="none" strike="noStrike" baseline="0" dirty="0">
                <a:latin typeface="CIDFont+F4"/>
              </a:rPr>
              <a:t>: son évolution était très attendue par les proviseurs de lycée et de principaux de collège. A la suite d’un échange organisé par la DRANE, entre des représentants de chefs d’établissement et l’éditeur, la messagerie permet désormais d’avoir le nom des parents associé au nom de l’élève, dans l’annuaire. Il est également possible de rappeler un message envoyé</a:t>
            </a:r>
          </a:p>
          <a:p>
            <a:pPr algn="l">
              <a:buFont typeface="Wingdings" panose="05000000000000000000" pitchFamily="2" charset="2"/>
              <a:buChar char="ü"/>
            </a:pPr>
            <a:r>
              <a:rPr lang="fr-FR" sz="1800" b="0" i="0" u="none" strike="noStrike" baseline="0" dirty="0">
                <a:latin typeface="CIDFont+F4"/>
              </a:rPr>
              <a:t>La fonctionnalité </a:t>
            </a:r>
            <a:r>
              <a:rPr lang="fr-FR" sz="1800" b="0" i="0" u="none" strike="noStrike" baseline="0" dirty="0" err="1">
                <a:latin typeface="CIDFont+F7"/>
              </a:rPr>
              <a:t>Cantoo</a:t>
            </a:r>
            <a:r>
              <a:rPr lang="fr-FR" sz="1800" b="0" i="0" u="none" strike="noStrike" baseline="0" dirty="0">
                <a:latin typeface="CIDFont+F7"/>
              </a:rPr>
              <a:t> Web </a:t>
            </a:r>
            <a:r>
              <a:rPr lang="fr-FR" sz="1800" b="0" i="0" u="none" strike="noStrike" baseline="0" dirty="0">
                <a:latin typeface="CIDFont+F4"/>
              </a:rPr>
              <a:t>va s'enrichir de nouveaux outils d'assistances de lecture : ajout d'un dictionnaire et d'un traducteur dans le menu flottant d’assistance à la lecture ainsi que l’amélioration de la dictée vocale avec une compatibilité pour tous les navigateurs</a:t>
            </a:r>
            <a:endParaRPr lang="fr-FR" dirty="0"/>
          </a:p>
        </p:txBody>
      </p:sp>
      <p:pic>
        <p:nvPicPr>
          <p:cNvPr id="5" name="Image 4">
            <a:extLst>
              <a:ext uri="{FF2B5EF4-FFF2-40B4-BE49-F238E27FC236}">
                <a16:creationId xmlns:a16="http://schemas.microsoft.com/office/drawing/2014/main" id="{5F102182-207B-5DAE-42C1-0D5E8FE88441}"/>
              </a:ext>
            </a:extLst>
          </p:cNvPr>
          <p:cNvPicPr>
            <a:picLocks noChangeAspect="1"/>
          </p:cNvPicPr>
          <p:nvPr/>
        </p:nvPicPr>
        <p:blipFill>
          <a:blip r:embed="rId2"/>
          <a:stretch>
            <a:fillRect/>
          </a:stretch>
        </p:blipFill>
        <p:spPr>
          <a:xfrm>
            <a:off x="9479627" y="914400"/>
            <a:ext cx="1912274" cy="664143"/>
          </a:xfrm>
          <a:prstGeom prst="rect">
            <a:avLst/>
          </a:prstGeom>
        </p:spPr>
      </p:pic>
      <p:pic>
        <p:nvPicPr>
          <p:cNvPr id="7" name="Image 6">
            <a:extLst>
              <a:ext uri="{FF2B5EF4-FFF2-40B4-BE49-F238E27FC236}">
                <a16:creationId xmlns:a16="http://schemas.microsoft.com/office/drawing/2014/main" id="{B26BA133-3F82-04C2-A967-164674BA19B6}"/>
              </a:ext>
            </a:extLst>
          </p:cNvPr>
          <p:cNvPicPr>
            <a:picLocks noChangeAspect="1"/>
          </p:cNvPicPr>
          <p:nvPr/>
        </p:nvPicPr>
        <p:blipFill>
          <a:blip r:embed="rId3"/>
          <a:stretch>
            <a:fillRect/>
          </a:stretch>
        </p:blipFill>
        <p:spPr>
          <a:xfrm>
            <a:off x="300361" y="2198268"/>
            <a:ext cx="781159" cy="790685"/>
          </a:xfrm>
          <a:prstGeom prst="rect">
            <a:avLst/>
          </a:prstGeom>
        </p:spPr>
      </p:pic>
      <p:pic>
        <p:nvPicPr>
          <p:cNvPr id="9" name="Image 8">
            <a:extLst>
              <a:ext uri="{FF2B5EF4-FFF2-40B4-BE49-F238E27FC236}">
                <a16:creationId xmlns:a16="http://schemas.microsoft.com/office/drawing/2014/main" id="{82625B98-8323-8CCC-DDE6-807DD1B5CA61}"/>
              </a:ext>
            </a:extLst>
          </p:cNvPr>
          <p:cNvPicPr>
            <a:picLocks noChangeAspect="1"/>
          </p:cNvPicPr>
          <p:nvPr/>
        </p:nvPicPr>
        <p:blipFill>
          <a:blip r:embed="rId4"/>
          <a:stretch>
            <a:fillRect/>
          </a:stretch>
        </p:blipFill>
        <p:spPr>
          <a:xfrm>
            <a:off x="987027" y="2244030"/>
            <a:ext cx="781159" cy="743054"/>
          </a:xfrm>
          <a:prstGeom prst="rect">
            <a:avLst/>
          </a:prstGeom>
        </p:spPr>
      </p:pic>
      <p:pic>
        <p:nvPicPr>
          <p:cNvPr id="11" name="Image 10">
            <a:extLst>
              <a:ext uri="{FF2B5EF4-FFF2-40B4-BE49-F238E27FC236}">
                <a16:creationId xmlns:a16="http://schemas.microsoft.com/office/drawing/2014/main" id="{CD7D20A5-E26F-2895-B654-2DCE008EB0ED}"/>
              </a:ext>
            </a:extLst>
          </p:cNvPr>
          <p:cNvPicPr>
            <a:picLocks noChangeAspect="1"/>
          </p:cNvPicPr>
          <p:nvPr/>
        </p:nvPicPr>
        <p:blipFill>
          <a:blip r:embed="rId5"/>
          <a:stretch>
            <a:fillRect/>
          </a:stretch>
        </p:blipFill>
        <p:spPr>
          <a:xfrm>
            <a:off x="1733341" y="2267846"/>
            <a:ext cx="666843" cy="695422"/>
          </a:xfrm>
          <a:prstGeom prst="rect">
            <a:avLst/>
          </a:prstGeom>
        </p:spPr>
      </p:pic>
      <p:pic>
        <p:nvPicPr>
          <p:cNvPr id="13" name="Image 12" descr="Une image contenant orange, ligne, conception&#10;&#10;Le contenu généré par l’IA peut être incorrect.">
            <a:extLst>
              <a:ext uri="{FF2B5EF4-FFF2-40B4-BE49-F238E27FC236}">
                <a16:creationId xmlns:a16="http://schemas.microsoft.com/office/drawing/2014/main" id="{EB97F63B-CFCB-FB06-4D02-0528E8157EB8}"/>
              </a:ext>
            </a:extLst>
          </p:cNvPr>
          <p:cNvPicPr>
            <a:picLocks noChangeAspect="1"/>
          </p:cNvPicPr>
          <p:nvPr/>
        </p:nvPicPr>
        <p:blipFill>
          <a:blip r:embed="rId6"/>
          <a:stretch>
            <a:fillRect/>
          </a:stretch>
        </p:blipFill>
        <p:spPr>
          <a:xfrm>
            <a:off x="1082290" y="3813876"/>
            <a:ext cx="685896" cy="704948"/>
          </a:xfrm>
          <a:prstGeom prst="rect">
            <a:avLst/>
          </a:prstGeom>
        </p:spPr>
      </p:pic>
      <p:pic>
        <p:nvPicPr>
          <p:cNvPr id="15" name="Image 14">
            <a:extLst>
              <a:ext uri="{FF2B5EF4-FFF2-40B4-BE49-F238E27FC236}">
                <a16:creationId xmlns:a16="http://schemas.microsoft.com/office/drawing/2014/main" id="{0F3CC892-99FE-DA40-9F7C-52ABC847CA4C}"/>
              </a:ext>
            </a:extLst>
          </p:cNvPr>
          <p:cNvPicPr>
            <a:picLocks noChangeAspect="1"/>
          </p:cNvPicPr>
          <p:nvPr/>
        </p:nvPicPr>
        <p:blipFill>
          <a:blip r:embed="rId7"/>
          <a:stretch>
            <a:fillRect/>
          </a:stretch>
        </p:blipFill>
        <p:spPr>
          <a:xfrm>
            <a:off x="987027" y="5343747"/>
            <a:ext cx="952633" cy="533474"/>
          </a:xfrm>
          <a:prstGeom prst="rect">
            <a:avLst/>
          </a:prstGeom>
        </p:spPr>
      </p:pic>
    </p:spTree>
    <p:extLst>
      <p:ext uri="{BB962C8B-B14F-4D97-AF65-F5344CB8AC3E}">
        <p14:creationId xmlns:p14="http://schemas.microsoft.com/office/powerpoint/2010/main" val="326893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2873417-C78B-FE95-4086-304B7B318125}"/>
              </a:ext>
            </a:extLst>
          </p:cNvPr>
          <p:cNvSpPr>
            <a:spLocks noGrp="1"/>
          </p:cNvSpPr>
          <p:nvPr>
            <p:ph type="title"/>
          </p:nvPr>
        </p:nvSpPr>
        <p:spPr>
          <a:xfrm>
            <a:off x="700635" y="914400"/>
            <a:ext cx="10691265" cy="1307592"/>
          </a:xfrm>
        </p:spPr>
        <p:txBody>
          <a:bodyPr/>
          <a:lstStyle/>
          <a:p>
            <a:r>
              <a:rPr lang="fr-FR" dirty="0"/>
              <a:t>Mise en œuvre de </a:t>
            </a:r>
            <a:r>
              <a:rPr lang="fr-FR" dirty="0" err="1"/>
              <a:t>Pix</a:t>
            </a:r>
            <a:endParaRPr lang="fr-FR" dirty="0"/>
          </a:p>
        </p:txBody>
      </p:sp>
      <p:sp>
        <p:nvSpPr>
          <p:cNvPr id="5" name="Espace réservé du contenu 2">
            <a:extLst>
              <a:ext uri="{FF2B5EF4-FFF2-40B4-BE49-F238E27FC236}">
                <a16:creationId xmlns:a16="http://schemas.microsoft.com/office/drawing/2014/main" id="{E9F2192A-A142-C5AB-3FED-1358B342FFA2}"/>
              </a:ext>
            </a:extLst>
          </p:cNvPr>
          <p:cNvSpPr>
            <a:spLocks noGrp="1"/>
          </p:cNvSpPr>
          <p:nvPr>
            <p:ph idx="1"/>
          </p:nvPr>
        </p:nvSpPr>
        <p:spPr>
          <a:xfrm>
            <a:off x="800100" y="1906105"/>
            <a:ext cx="9787689" cy="1876322"/>
          </a:xfrm>
        </p:spPr>
        <p:txBody>
          <a:bodyPr>
            <a:normAutofit fontScale="85000" lnSpcReduction="20000"/>
          </a:bodyPr>
          <a:lstStyle/>
          <a:p>
            <a:r>
              <a:rPr lang="fr-FR" sz="2800" dirty="0">
                <a:latin typeface="+mj-lt"/>
              </a:rPr>
              <a:t>Lancer les campagnes de rentrée avant les vacances de Toussaint</a:t>
            </a:r>
          </a:p>
          <a:p>
            <a:r>
              <a:rPr lang="fr-FR" sz="2800" dirty="0">
                <a:latin typeface="+mj-lt"/>
              </a:rPr>
              <a:t>Calendrier des certifications pour </a:t>
            </a:r>
            <a:br>
              <a:rPr lang="fr-FR" sz="2800" dirty="0">
                <a:latin typeface="+mj-lt"/>
              </a:rPr>
            </a:br>
            <a:r>
              <a:rPr lang="fr-FR" sz="2800" dirty="0">
                <a:latin typeface="+mj-lt"/>
              </a:rPr>
              <a:t>les </a:t>
            </a:r>
            <a:r>
              <a:rPr lang="fr-FR" sz="2800" b="1" dirty="0">
                <a:latin typeface="+mj-lt"/>
              </a:rPr>
              <a:t>Lycées</a:t>
            </a:r>
            <a:r>
              <a:rPr lang="fr-FR" sz="2800" dirty="0">
                <a:latin typeface="+mj-lt"/>
              </a:rPr>
              <a:t> (</a:t>
            </a:r>
            <a:r>
              <a:rPr lang="fr-FR" sz="2800" dirty="0" err="1">
                <a:latin typeface="+mj-lt"/>
              </a:rPr>
              <a:t>Term</a:t>
            </a:r>
            <a:r>
              <a:rPr lang="fr-FR" sz="2800" dirty="0">
                <a:latin typeface="+mj-lt"/>
              </a:rPr>
              <a:t> LGT/LP), </a:t>
            </a:r>
            <a:r>
              <a:rPr lang="fr-FR" sz="2800" b="1" dirty="0">
                <a:latin typeface="+mj-lt"/>
              </a:rPr>
              <a:t>CAP</a:t>
            </a:r>
            <a:r>
              <a:rPr lang="fr-FR" sz="2800" dirty="0">
                <a:latin typeface="+mj-lt"/>
              </a:rPr>
              <a:t>, </a:t>
            </a:r>
            <a:r>
              <a:rPr lang="fr-FR" sz="2800" b="1" dirty="0">
                <a:latin typeface="+mj-lt"/>
              </a:rPr>
              <a:t>BTS/CPGE</a:t>
            </a:r>
            <a:r>
              <a:rPr lang="fr-FR" sz="2800" dirty="0">
                <a:latin typeface="+mj-lt"/>
              </a:rPr>
              <a:t> 2e année: </a:t>
            </a:r>
            <a:br>
              <a:rPr lang="fr-FR" sz="2800" dirty="0">
                <a:latin typeface="+mj-lt"/>
              </a:rPr>
            </a:br>
            <a:r>
              <a:rPr lang="fr-FR" sz="2800" dirty="0">
                <a:solidFill>
                  <a:srgbClr val="0070C0"/>
                </a:solidFill>
                <a:latin typeface="+mj-lt"/>
              </a:rPr>
              <a:t>Du 3 novembre 2025 au 6 mars 2026 </a:t>
            </a:r>
            <a:br>
              <a:rPr lang="fr-FR" sz="2800" dirty="0">
                <a:latin typeface="+mj-lt"/>
              </a:rPr>
            </a:br>
            <a:r>
              <a:rPr lang="fr-FR" sz="1800" i="1" dirty="0">
                <a:latin typeface="+mj-lt"/>
              </a:rPr>
              <a:t>Semaine de rattrapage du 9 au 13 mars 2026 pour les élèves empêchés</a:t>
            </a:r>
            <a:endParaRPr lang="fr-FR" sz="1800" dirty="0">
              <a:latin typeface="+mj-lt"/>
            </a:endParaRPr>
          </a:p>
          <a:p>
            <a:endParaRPr lang="fr-FR" sz="3200" dirty="0"/>
          </a:p>
        </p:txBody>
      </p:sp>
      <p:pic>
        <p:nvPicPr>
          <p:cNvPr id="6" name="Image 5" descr="Une image contenant texte, capture d’écran&#10;&#10;Le contenu généré par l’IA peut être incorrect.">
            <a:hlinkClick r:id="rId2"/>
            <a:extLst>
              <a:ext uri="{FF2B5EF4-FFF2-40B4-BE49-F238E27FC236}">
                <a16:creationId xmlns:a16="http://schemas.microsoft.com/office/drawing/2014/main" id="{1B552474-9671-CFF4-336F-7EF9AE5EC1D4}"/>
              </a:ext>
            </a:extLst>
          </p:cNvPr>
          <p:cNvPicPr>
            <a:picLocks noChangeAspect="1"/>
          </p:cNvPicPr>
          <p:nvPr/>
        </p:nvPicPr>
        <p:blipFill>
          <a:blip r:embed="rId3"/>
          <a:stretch>
            <a:fillRect/>
          </a:stretch>
        </p:blipFill>
        <p:spPr>
          <a:xfrm>
            <a:off x="1187378" y="4321063"/>
            <a:ext cx="2647363" cy="1377448"/>
          </a:xfrm>
          <a:prstGeom prst="rect">
            <a:avLst/>
          </a:prstGeom>
        </p:spPr>
      </p:pic>
      <p:sp>
        <p:nvSpPr>
          <p:cNvPr id="7" name="ZoneTexte 6">
            <a:extLst>
              <a:ext uri="{FF2B5EF4-FFF2-40B4-BE49-F238E27FC236}">
                <a16:creationId xmlns:a16="http://schemas.microsoft.com/office/drawing/2014/main" id="{251AF38E-ECF3-7EB3-767F-F4F8D09A64EF}"/>
              </a:ext>
            </a:extLst>
          </p:cNvPr>
          <p:cNvSpPr txBox="1"/>
          <p:nvPr/>
        </p:nvSpPr>
        <p:spPr>
          <a:xfrm>
            <a:off x="4568537" y="5417618"/>
            <a:ext cx="3054928" cy="646331"/>
          </a:xfrm>
          <a:prstGeom prst="rect">
            <a:avLst/>
          </a:prstGeom>
          <a:noFill/>
        </p:spPr>
        <p:txBody>
          <a:bodyPr wrap="square">
            <a:spAutoFit/>
          </a:bodyPr>
          <a:lstStyle/>
          <a:p>
            <a:r>
              <a:rPr lang="fr-FR" dirty="0">
                <a:latin typeface="+mj-lt"/>
              </a:rPr>
              <a:t>Nous contacter:</a:t>
            </a:r>
            <a:br>
              <a:rPr lang="fr-FR" dirty="0">
                <a:latin typeface="+mj-lt"/>
              </a:rPr>
            </a:br>
            <a:r>
              <a:rPr lang="fr-FR" dirty="0">
                <a:latin typeface="+mj-lt"/>
              </a:rPr>
              <a:t>ambassadeurs-pix@ac-lille.fr</a:t>
            </a:r>
          </a:p>
        </p:txBody>
      </p:sp>
      <p:sp>
        <p:nvSpPr>
          <p:cNvPr id="8" name="ZoneTexte 7">
            <a:extLst>
              <a:ext uri="{FF2B5EF4-FFF2-40B4-BE49-F238E27FC236}">
                <a16:creationId xmlns:a16="http://schemas.microsoft.com/office/drawing/2014/main" id="{EAA5D0B9-959C-9281-F8E0-79C1A4EF571A}"/>
              </a:ext>
            </a:extLst>
          </p:cNvPr>
          <p:cNvSpPr txBox="1"/>
          <p:nvPr/>
        </p:nvSpPr>
        <p:spPr>
          <a:xfrm>
            <a:off x="8499764" y="5417618"/>
            <a:ext cx="2793670" cy="646331"/>
          </a:xfrm>
          <a:prstGeom prst="rect">
            <a:avLst/>
          </a:prstGeom>
          <a:noFill/>
        </p:spPr>
        <p:txBody>
          <a:bodyPr wrap="square">
            <a:spAutoFit/>
          </a:bodyPr>
          <a:lstStyle/>
          <a:p>
            <a:r>
              <a:rPr lang="fr-FR" dirty="0">
                <a:latin typeface="+mj-lt"/>
              </a:rPr>
              <a:t>Assistance </a:t>
            </a:r>
            <a:r>
              <a:rPr lang="fr-FR" dirty="0" err="1">
                <a:latin typeface="+mj-lt"/>
              </a:rPr>
              <a:t>Pix</a:t>
            </a:r>
            <a:endParaRPr lang="fr-FR" dirty="0">
              <a:latin typeface="+mj-lt"/>
              <a:hlinkClick r:id="rId4"/>
            </a:endParaRPr>
          </a:p>
          <a:p>
            <a:r>
              <a:rPr lang="fr-FR" dirty="0">
                <a:latin typeface="+mj-lt"/>
                <a:hlinkClick r:id="rId4"/>
              </a:rPr>
              <a:t>https://pix.fr/support/</a:t>
            </a:r>
            <a:endParaRPr lang="fr-FR" dirty="0">
              <a:latin typeface="+mj-lt"/>
            </a:endParaRPr>
          </a:p>
        </p:txBody>
      </p:sp>
      <p:pic>
        <p:nvPicPr>
          <p:cNvPr id="9" name="Image 8" descr="Une image contenant Graphique, Bleu électrique, Police, logo&#10;&#10;Le contenu généré par l’IA peut être incorrect.">
            <a:extLst>
              <a:ext uri="{FF2B5EF4-FFF2-40B4-BE49-F238E27FC236}">
                <a16:creationId xmlns:a16="http://schemas.microsoft.com/office/drawing/2014/main" id="{DEB3B18D-7EA1-4D5C-ECE8-1201B7E50C19}"/>
              </a:ext>
            </a:extLst>
          </p:cNvPr>
          <p:cNvPicPr>
            <a:picLocks noChangeAspect="1"/>
          </p:cNvPicPr>
          <p:nvPr/>
        </p:nvPicPr>
        <p:blipFill>
          <a:blip r:embed="rId5"/>
          <a:stretch>
            <a:fillRect/>
          </a:stretch>
        </p:blipFill>
        <p:spPr>
          <a:xfrm>
            <a:off x="5032950" y="756581"/>
            <a:ext cx="1419998" cy="1149523"/>
          </a:xfrm>
          <a:prstGeom prst="rect">
            <a:avLst/>
          </a:prstGeom>
        </p:spPr>
      </p:pic>
      <p:sp>
        <p:nvSpPr>
          <p:cNvPr id="10" name="ZoneTexte 9">
            <a:extLst>
              <a:ext uri="{FF2B5EF4-FFF2-40B4-BE49-F238E27FC236}">
                <a16:creationId xmlns:a16="http://schemas.microsoft.com/office/drawing/2014/main" id="{60D84A5F-D60D-F776-AC56-0E0F92E580B9}"/>
              </a:ext>
            </a:extLst>
          </p:cNvPr>
          <p:cNvSpPr txBox="1"/>
          <p:nvPr/>
        </p:nvSpPr>
        <p:spPr>
          <a:xfrm>
            <a:off x="1513608" y="5698511"/>
            <a:ext cx="3054928" cy="369332"/>
          </a:xfrm>
          <a:prstGeom prst="rect">
            <a:avLst/>
          </a:prstGeom>
          <a:noFill/>
        </p:spPr>
        <p:txBody>
          <a:bodyPr wrap="square">
            <a:spAutoFit/>
          </a:bodyPr>
          <a:lstStyle/>
          <a:p>
            <a:r>
              <a:rPr lang="fr-FR" dirty="0">
                <a:latin typeface="+mj-lt"/>
              </a:rPr>
              <a:t>Documentation </a:t>
            </a:r>
            <a:r>
              <a:rPr lang="fr-FR" dirty="0" err="1">
                <a:latin typeface="+mj-lt"/>
              </a:rPr>
              <a:t>Pix</a:t>
            </a:r>
            <a:endParaRPr lang="fr-FR" dirty="0">
              <a:latin typeface="+mj-lt"/>
            </a:endParaRPr>
          </a:p>
        </p:txBody>
      </p:sp>
      <p:sp>
        <p:nvSpPr>
          <p:cNvPr id="12" name="ZoneTexte 11">
            <a:extLst>
              <a:ext uri="{FF2B5EF4-FFF2-40B4-BE49-F238E27FC236}">
                <a16:creationId xmlns:a16="http://schemas.microsoft.com/office/drawing/2014/main" id="{E5CEA01D-D3AD-F895-2EC4-A685F5C95505}"/>
              </a:ext>
            </a:extLst>
          </p:cNvPr>
          <p:cNvSpPr txBox="1"/>
          <p:nvPr/>
        </p:nvSpPr>
        <p:spPr>
          <a:xfrm>
            <a:off x="5450962" y="3782427"/>
            <a:ext cx="6097604" cy="1200329"/>
          </a:xfrm>
          <a:prstGeom prst="rect">
            <a:avLst/>
          </a:prstGeom>
          <a:solidFill>
            <a:srgbClr val="FFC000"/>
          </a:solidFill>
        </p:spPr>
        <p:txBody>
          <a:bodyPr wrap="square">
            <a:spAutoFit/>
          </a:bodyPr>
          <a:lstStyle/>
          <a:p>
            <a:r>
              <a:rPr lang="fr-FR" dirty="0">
                <a:latin typeface="+mj-lt"/>
                <a:hlinkClick r:id="rId6"/>
              </a:rPr>
              <a:t>Formation Certification pour les administrateurs </a:t>
            </a:r>
            <a:r>
              <a:rPr lang="fr-FR" dirty="0" err="1">
                <a:latin typeface="+mj-lt"/>
                <a:hlinkClick r:id="rId6"/>
              </a:rPr>
              <a:t>Pix</a:t>
            </a:r>
            <a:r>
              <a:rPr lang="fr-FR" dirty="0">
                <a:latin typeface="+mj-lt"/>
                <a:hlinkClick r:id="rId6"/>
              </a:rPr>
              <a:t> le 5 novembre 2026</a:t>
            </a:r>
            <a:endParaRPr lang="fr-FR" dirty="0">
              <a:latin typeface="+mj-lt"/>
            </a:endParaRPr>
          </a:p>
          <a:p>
            <a:r>
              <a:rPr lang="fr-FR" dirty="0">
                <a:latin typeface="+mj-lt"/>
                <a:hlinkClick r:id="rId7"/>
              </a:rPr>
              <a:t>Formation Stratégie pédagogiques pour engager les élèves vers le CRCN </a:t>
            </a:r>
            <a:r>
              <a:rPr lang="fr-FR" dirty="0">
                <a:latin typeface="+mj-lt"/>
              </a:rPr>
              <a:t>(22/01 et 3/06)</a:t>
            </a:r>
          </a:p>
        </p:txBody>
      </p:sp>
    </p:spTree>
    <p:extLst>
      <p:ext uri="{BB962C8B-B14F-4D97-AF65-F5344CB8AC3E}">
        <p14:creationId xmlns:p14="http://schemas.microsoft.com/office/powerpoint/2010/main" val="77410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207CF3-5F22-CB30-E325-53C8BD857327}"/>
              </a:ext>
            </a:extLst>
          </p:cNvPr>
          <p:cNvSpPr>
            <a:spLocks noGrp="1"/>
          </p:cNvSpPr>
          <p:nvPr>
            <p:ph type="title"/>
          </p:nvPr>
        </p:nvSpPr>
        <p:spPr>
          <a:xfrm>
            <a:off x="700087" y="909638"/>
            <a:ext cx="10691813" cy="1155618"/>
          </a:xfrm>
        </p:spPr>
        <p:txBody>
          <a:bodyPr>
            <a:normAutofit/>
          </a:bodyPr>
          <a:lstStyle/>
          <a:p>
            <a:r>
              <a:rPr lang="fr-FR" dirty="0"/>
              <a:t>L’intelligence artificielle </a:t>
            </a:r>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A2478A78-1BCE-31BD-C033-6920CAF995B0}"/>
              </a:ext>
            </a:extLst>
          </p:cNvPr>
          <p:cNvGraphicFramePr>
            <a:graphicFrameLocks noGrp="1"/>
          </p:cNvGraphicFramePr>
          <p:nvPr>
            <p:ph idx="1"/>
            <p:extLst>
              <p:ext uri="{D42A27DB-BD31-4B8C-83A1-F6EECF244321}">
                <p14:modId xmlns:p14="http://schemas.microsoft.com/office/powerpoint/2010/main" val="723517694"/>
              </p:ext>
            </p:extLst>
          </p:nvPr>
        </p:nvGraphicFramePr>
        <p:xfrm>
          <a:off x="700088" y="2222500"/>
          <a:ext cx="10691812" cy="3740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7674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6B59C-A997-69A7-C380-E49799E8686C}"/>
              </a:ext>
            </a:extLst>
          </p:cNvPr>
          <p:cNvSpPr>
            <a:spLocks noGrp="1"/>
          </p:cNvSpPr>
          <p:nvPr>
            <p:ph type="title"/>
          </p:nvPr>
        </p:nvSpPr>
        <p:spPr/>
        <p:txBody>
          <a:bodyPr/>
          <a:lstStyle/>
          <a:p>
            <a:r>
              <a:rPr lang="fr-FR" dirty="0"/>
              <a:t>La formation des enseignants</a:t>
            </a:r>
          </a:p>
        </p:txBody>
      </p:sp>
      <p:sp>
        <p:nvSpPr>
          <p:cNvPr id="4" name="Espace réservé du contenu 2">
            <a:extLst>
              <a:ext uri="{FF2B5EF4-FFF2-40B4-BE49-F238E27FC236}">
                <a16:creationId xmlns:a16="http://schemas.microsoft.com/office/drawing/2014/main" id="{8C4F0CCE-6584-3909-3317-EF4CE87B9FD7}"/>
              </a:ext>
            </a:extLst>
          </p:cNvPr>
          <p:cNvSpPr>
            <a:spLocks noGrp="1"/>
          </p:cNvSpPr>
          <p:nvPr>
            <p:ph idx="1"/>
          </p:nvPr>
        </p:nvSpPr>
        <p:spPr>
          <a:xfrm>
            <a:off x="762779" y="1744307"/>
            <a:ext cx="2440917" cy="3884135"/>
          </a:xfrm>
          <a:solidFill>
            <a:srgbClr val="DDEAF7"/>
          </a:solidFill>
        </p:spPr>
        <p:txBody>
          <a:bodyPr>
            <a:normAutofit lnSpcReduction="10000"/>
          </a:bodyPr>
          <a:lstStyle/>
          <a:p>
            <a:pPr marL="0" indent="0">
              <a:buNone/>
            </a:pPr>
            <a:r>
              <a:rPr lang="fr-FR" dirty="0">
                <a:latin typeface="+mj-lt"/>
              </a:rPr>
              <a:t>Opportunités de formation des enseignants que l’on retrouve dans 11 thématiques</a:t>
            </a:r>
          </a:p>
          <a:p>
            <a:pPr marL="0" indent="0">
              <a:buNone/>
            </a:pPr>
            <a:r>
              <a:rPr lang="fr-FR" dirty="0">
                <a:latin typeface="+mj-lt"/>
              </a:rPr>
              <a:t>Des modules ouverts tout au long de l’année</a:t>
            </a:r>
          </a:p>
          <a:p>
            <a:pPr marL="0" indent="0">
              <a:buNone/>
            </a:pPr>
            <a:r>
              <a:rPr lang="fr-FR" dirty="0">
                <a:latin typeface="+mj-lt"/>
              </a:rPr>
              <a:t>La montée en compétences valorisée</a:t>
            </a:r>
          </a:p>
          <a:p>
            <a:endParaRPr lang="fr-FR" dirty="0"/>
          </a:p>
        </p:txBody>
      </p:sp>
      <p:pic>
        <p:nvPicPr>
          <p:cNvPr id="5" name="Image 4">
            <a:hlinkClick r:id="rId3"/>
            <a:extLst>
              <a:ext uri="{FF2B5EF4-FFF2-40B4-BE49-F238E27FC236}">
                <a16:creationId xmlns:a16="http://schemas.microsoft.com/office/drawing/2014/main" id="{B893AAAC-48CF-45DB-7CB6-767E1FE0F4B3}"/>
              </a:ext>
            </a:extLst>
          </p:cNvPr>
          <p:cNvPicPr>
            <a:picLocks noChangeAspect="1"/>
          </p:cNvPicPr>
          <p:nvPr/>
        </p:nvPicPr>
        <p:blipFill>
          <a:blip r:embed="rId4"/>
          <a:stretch>
            <a:fillRect/>
          </a:stretch>
        </p:blipFill>
        <p:spPr>
          <a:xfrm>
            <a:off x="3470607" y="1744308"/>
            <a:ext cx="7921293" cy="4343628"/>
          </a:xfrm>
          <a:prstGeom prst="rect">
            <a:avLst/>
          </a:prstGeom>
        </p:spPr>
      </p:pic>
      <p:pic>
        <p:nvPicPr>
          <p:cNvPr id="6" name="Image 5">
            <a:extLst>
              <a:ext uri="{FF2B5EF4-FFF2-40B4-BE49-F238E27FC236}">
                <a16:creationId xmlns:a16="http://schemas.microsoft.com/office/drawing/2014/main" id="{E836F2CF-9533-133A-5555-6F0400BF8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Tree>
    <p:extLst>
      <p:ext uri="{BB962C8B-B14F-4D97-AF65-F5344CB8AC3E}">
        <p14:creationId xmlns:p14="http://schemas.microsoft.com/office/powerpoint/2010/main" val="126490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EE4460A-3171-D0B3-EFE6-4AD984FCEE65}"/>
              </a:ext>
            </a:extLst>
          </p:cNvPr>
          <p:cNvSpPr txBox="1"/>
          <p:nvPr/>
        </p:nvSpPr>
        <p:spPr>
          <a:xfrm>
            <a:off x="5353235" y="1154097"/>
            <a:ext cx="5450889" cy="4524315"/>
          </a:xfrm>
          <a:prstGeom prst="rect">
            <a:avLst/>
          </a:prstGeom>
          <a:noFill/>
        </p:spPr>
        <p:txBody>
          <a:bodyPr wrap="square" rtlCol="0">
            <a:spAutoFit/>
          </a:bodyPr>
          <a:lstStyle/>
          <a:p>
            <a:pPr marL="342900" indent="-342900">
              <a:buFont typeface="Arial" panose="020B0604020202020204" pitchFamily="34" charset="0"/>
              <a:buChar char="•"/>
            </a:pPr>
            <a:r>
              <a:rPr lang="fr-FR" sz="2400" dirty="0">
                <a:latin typeface="+mj-lt"/>
              </a:rPr>
              <a:t>Développer l’esprit critique et les compétences numériques</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S’appuyer sur la charte du citoyen numérique publié par la DNE</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Imaginer un support qui retranscrive la vision des élèves du monde numérique à l’ère de l’IA</a:t>
            </a:r>
          </a:p>
          <a:p>
            <a:pPr marL="342900" indent="-342900">
              <a:buFont typeface="Arial" panose="020B0604020202020204" pitchFamily="34" charset="0"/>
              <a:buChar char="•"/>
            </a:pPr>
            <a:endParaRPr lang="fr-FR" sz="2400" dirty="0">
              <a:latin typeface="+mj-lt"/>
            </a:endParaRPr>
          </a:p>
          <a:p>
            <a:pPr marL="342900" indent="-342900">
              <a:buFont typeface="Arial" panose="020B0604020202020204" pitchFamily="34" charset="0"/>
              <a:buChar char="•"/>
            </a:pPr>
            <a:r>
              <a:rPr lang="fr-FR" sz="2400" dirty="0">
                <a:latin typeface="+mj-lt"/>
              </a:rPr>
              <a:t>Réfléchir au bien-être numérique collectivement</a:t>
            </a:r>
          </a:p>
        </p:txBody>
      </p:sp>
      <p:pic>
        <p:nvPicPr>
          <p:cNvPr id="8" name="Image 7">
            <a:extLst>
              <a:ext uri="{FF2B5EF4-FFF2-40B4-BE49-F238E27FC236}">
                <a16:creationId xmlns:a16="http://schemas.microsoft.com/office/drawing/2014/main" id="{FF528C0E-6E60-EECB-6AA3-4D8180DC0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809" y="5387281"/>
            <a:ext cx="1427356" cy="1427356"/>
          </a:xfrm>
          <a:prstGeom prst="rect">
            <a:avLst/>
          </a:prstGeom>
        </p:spPr>
      </p:pic>
      <p:sp>
        <p:nvSpPr>
          <p:cNvPr id="12" name="Titre 1">
            <a:extLst>
              <a:ext uri="{FF2B5EF4-FFF2-40B4-BE49-F238E27FC236}">
                <a16:creationId xmlns:a16="http://schemas.microsoft.com/office/drawing/2014/main" id="{A8A8D70C-E736-1604-8566-F30D040FEE36}"/>
              </a:ext>
            </a:extLst>
          </p:cNvPr>
          <p:cNvSpPr>
            <a:spLocks noGrp="1"/>
          </p:cNvSpPr>
          <p:nvPr>
            <p:ph type="title"/>
          </p:nvPr>
        </p:nvSpPr>
        <p:spPr>
          <a:xfrm>
            <a:off x="692457" y="73976"/>
            <a:ext cx="10404630" cy="1307592"/>
          </a:xfrm>
        </p:spPr>
        <p:txBody>
          <a:bodyPr>
            <a:normAutofit/>
          </a:bodyPr>
          <a:lstStyle/>
          <a:p>
            <a:r>
              <a:rPr lang="fr-FR" dirty="0"/>
              <a:t>Le concours du citoyen numérique</a:t>
            </a:r>
          </a:p>
        </p:txBody>
      </p:sp>
      <p:pic>
        <p:nvPicPr>
          <p:cNvPr id="5" name="Espace réservé du contenu 8">
            <a:extLst>
              <a:ext uri="{FF2B5EF4-FFF2-40B4-BE49-F238E27FC236}">
                <a16:creationId xmlns:a16="http://schemas.microsoft.com/office/drawing/2014/main" id="{1045B95A-4E30-D36A-6689-9E9D635A578C}"/>
              </a:ext>
            </a:extLst>
          </p:cNvPr>
          <p:cNvPicPr>
            <a:picLocks noChangeAspect="1"/>
          </p:cNvPicPr>
          <p:nvPr/>
        </p:nvPicPr>
        <p:blipFill>
          <a:blip r:embed="rId3"/>
          <a:stretch>
            <a:fillRect/>
          </a:stretch>
        </p:blipFill>
        <p:spPr>
          <a:xfrm>
            <a:off x="1173016" y="814631"/>
            <a:ext cx="3699661" cy="5228738"/>
          </a:xfrm>
          <a:prstGeom prst="rect">
            <a:avLst/>
          </a:prstGeom>
        </p:spPr>
      </p:pic>
    </p:spTree>
    <p:extLst>
      <p:ext uri="{BB962C8B-B14F-4D97-AF65-F5344CB8AC3E}">
        <p14:creationId xmlns:p14="http://schemas.microsoft.com/office/powerpoint/2010/main" val="3479017399"/>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702</TotalTime>
  <Words>707</Words>
  <Application>Microsoft Office PowerPoint</Application>
  <PresentationFormat>Grand écran</PresentationFormat>
  <Paragraphs>97</Paragraphs>
  <Slides>14</Slides>
  <Notes>3</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14</vt:i4>
      </vt:variant>
    </vt:vector>
  </HeadingPairs>
  <TitlesOfParts>
    <vt:vector size="25" baseType="lpstr">
      <vt:lpstr>Aptos</vt:lpstr>
      <vt:lpstr>Arial</vt:lpstr>
      <vt:lpstr>Calisto MT</vt:lpstr>
      <vt:lpstr>CIDFont+F4</vt:lpstr>
      <vt:lpstr>CIDFont+F7</vt:lpstr>
      <vt:lpstr>Marianne</vt:lpstr>
      <vt:lpstr>Neue Haas Grotesk Text Pro</vt:lpstr>
      <vt:lpstr>Tw Cen MT</vt:lpstr>
      <vt:lpstr>Univers Condensed</vt:lpstr>
      <vt:lpstr>Wingdings</vt:lpstr>
      <vt:lpstr>ChronicleVTI</vt:lpstr>
      <vt:lpstr>Bienvenue à tous La visio commence à 13 h                     L’équipe de la Drane</vt:lpstr>
      <vt:lpstr>Webinaire de rentrée pour les Lycées</vt:lpstr>
      <vt:lpstr>Présentation PowerPoint</vt:lpstr>
      <vt:lpstr>Les nouveautés de la rentrée </vt:lpstr>
      <vt:lpstr>Les nouveautés dans l’ENT</vt:lpstr>
      <vt:lpstr>Mise en œuvre de Pix</vt:lpstr>
      <vt:lpstr>L’intelligence artificielle </vt:lpstr>
      <vt:lpstr>La formation des enseignants</vt:lpstr>
      <vt:lpstr>Le concours du citoyen numérique</vt:lpstr>
      <vt:lpstr>Présentation PowerPoint</vt:lpstr>
      <vt:lpstr>Ted-I</vt:lpstr>
      <vt:lpstr>LES RENDEZ-VOUS NUMÉRIQUES DE L’ANNÉE</vt:lpstr>
      <vt:lpstr>Questions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Webinaire de rentrée pour les collèges</dc:title>
  <dc:creator>silver teacher</dc:creator>
  <cp:lastModifiedBy>Stephane Guidez</cp:lastModifiedBy>
  <cp:revision>15</cp:revision>
  <dcterms:created xsi:type="dcterms:W3CDTF">2025-09-25T12:22:04Z</dcterms:created>
  <dcterms:modified xsi:type="dcterms:W3CDTF">2025-10-03T10:46:15Z</dcterms:modified>
</cp:coreProperties>
</file>