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62" r:id="rId4"/>
    <p:sldId id="279" r:id="rId5"/>
    <p:sldId id="273" r:id="rId6"/>
    <p:sldId id="278" r:id="rId7"/>
    <p:sldId id="274" r:id="rId8"/>
    <p:sldId id="263" r:id="rId9"/>
    <p:sldId id="272" r:id="rId10"/>
    <p:sldId id="276" r:id="rId11"/>
    <p:sldId id="267" r:id="rId12"/>
    <p:sldId id="266" r:id="rId13"/>
    <p:sldId id="269" r:id="rId14"/>
    <p:sldId id="275" r:id="rId15"/>
    <p:sldId id="268" r:id="rId16"/>
    <p:sldId id="271" r:id="rId17"/>
    <p:sldId id="270"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FFF"/>
    <a:srgbClr val="327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p:restoredTop sz="76960" autoAdjust="0"/>
  </p:normalViewPr>
  <p:slideViewPr>
    <p:cSldViewPr snapToGrid="0">
      <p:cViewPr varScale="1">
        <p:scale>
          <a:sx n="81" d="100"/>
          <a:sy n="81"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6EBF1-81F2-4DD0-AB18-598F8E17562E}" type="doc">
      <dgm:prSet loTypeId="urn:microsoft.com/office/officeart/2005/8/layout/vProcess5" loCatId="process" qsTypeId="urn:microsoft.com/office/officeart/2005/8/quickstyle/simple5" qsCatId="simple" csTypeId="urn:microsoft.com/office/officeart/2005/8/colors/colorful4" csCatId="colorful"/>
      <dgm:spPr/>
      <dgm:t>
        <a:bodyPr/>
        <a:lstStyle/>
        <a:p>
          <a:endParaRPr lang="en-US"/>
        </a:p>
      </dgm:t>
    </dgm:pt>
    <dgm:pt modelId="{C28EC03F-2ABD-4E1F-BE1C-F5B4F7669DBD}">
      <dgm:prSet/>
      <dgm:spPr/>
      <dgm:t>
        <a:bodyPr/>
        <a:lstStyle/>
        <a:p>
          <a:r>
            <a:rPr lang="fr-FR" dirty="0">
              <a:latin typeface="+mj-lt"/>
            </a:rPr>
            <a:t>Pour les élèves dans les parcours </a:t>
          </a:r>
          <a:r>
            <a:rPr lang="fr-FR" dirty="0" err="1">
              <a:latin typeface="+mj-lt"/>
            </a:rPr>
            <a:t>Pix</a:t>
          </a:r>
          <a:r>
            <a:rPr lang="fr-FR" dirty="0">
              <a:latin typeface="+mj-lt"/>
            </a:rPr>
            <a:t> en 4</a:t>
          </a:r>
          <a:r>
            <a:rPr lang="fr-FR" baseline="30000" dirty="0">
              <a:latin typeface="+mj-lt"/>
            </a:rPr>
            <a:t>e</a:t>
          </a:r>
          <a:r>
            <a:rPr lang="fr-FR" dirty="0">
              <a:latin typeface="+mj-lt"/>
            </a:rPr>
            <a:t> </a:t>
          </a:r>
          <a:endParaRPr lang="en-US" dirty="0">
            <a:latin typeface="+mj-lt"/>
          </a:endParaRPr>
        </a:p>
      </dgm:t>
    </dgm:pt>
    <dgm:pt modelId="{6CD77DB3-5B9F-4D77-B9B0-393BDAAD9E18}" type="parTrans" cxnId="{E1484485-9CF0-467A-A8AA-AD3DE9E95BFC}">
      <dgm:prSet/>
      <dgm:spPr/>
      <dgm:t>
        <a:bodyPr/>
        <a:lstStyle/>
        <a:p>
          <a:endParaRPr lang="en-US"/>
        </a:p>
      </dgm:t>
    </dgm:pt>
    <dgm:pt modelId="{AC9A4E27-9520-4621-B62F-2FC2C8EE3697}" type="sibTrans" cxnId="{E1484485-9CF0-467A-A8AA-AD3DE9E95BFC}">
      <dgm:prSet/>
      <dgm:spPr/>
      <dgm:t>
        <a:bodyPr/>
        <a:lstStyle/>
        <a:p>
          <a:endParaRPr lang="en-US"/>
        </a:p>
      </dgm:t>
    </dgm:pt>
    <dgm:pt modelId="{F22157CF-7715-4BA8-B586-28FD42AB3EBB}">
      <dgm:prSet/>
      <dgm:spPr/>
      <dgm:t>
        <a:bodyPr/>
        <a:lstStyle/>
        <a:p>
          <a:r>
            <a:rPr lang="fr-FR" dirty="0">
              <a:latin typeface="+mj-lt"/>
            </a:rPr>
            <a:t>Phase d’expérimentation</a:t>
          </a:r>
          <a:endParaRPr lang="en-US" dirty="0">
            <a:latin typeface="+mj-lt"/>
          </a:endParaRPr>
        </a:p>
      </dgm:t>
    </dgm:pt>
    <dgm:pt modelId="{B3D8AEB6-0407-412E-A229-FED629FD7CB6}" type="parTrans" cxnId="{4E4D96DE-000B-4A5F-95A6-DF551B7CD0EC}">
      <dgm:prSet/>
      <dgm:spPr/>
      <dgm:t>
        <a:bodyPr/>
        <a:lstStyle/>
        <a:p>
          <a:endParaRPr lang="en-US"/>
        </a:p>
      </dgm:t>
    </dgm:pt>
    <dgm:pt modelId="{8351EF91-A6D2-46C6-A883-6881CB50B9CF}" type="sibTrans" cxnId="{4E4D96DE-000B-4A5F-95A6-DF551B7CD0EC}">
      <dgm:prSet/>
      <dgm:spPr/>
      <dgm:t>
        <a:bodyPr/>
        <a:lstStyle/>
        <a:p>
          <a:endParaRPr lang="en-US"/>
        </a:p>
      </dgm:t>
    </dgm:pt>
    <dgm:pt modelId="{72999D6A-5F99-4D04-B418-C30F72D9526E}">
      <dgm:prSet/>
      <dgm:spPr/>
      <dgm:t>
        <a:bodyPr/>
        <a:lstStyle/>
        <a:p>
          <a:r>
            <a:rPr lang="fr-FR" dirty="0">
              <a:latin typeface="+mj-lt"/>
            </a:rPr>
            <a:t>Début en janvier 2026</a:t>
          </a:r>
          <a:endParaRPr lang="en-US" dirty="0">
            <a:latin typeface="+mj-lt"/>
          </a:endParaRPr>
        </a:p>
      </dgm:t>
    </dgm:pt>
    <dgm:pt modelId="{50FE0B3F-C7AB-4BDB-9B38-53D0A3F7AB5B}" type="parTrans" cxnId="{4D1635B3-2313-4E1A-AA31-B2F4F3545C2E}">
      <dgm:prSet/>
      <dgm:spPr/>
      <dgm:t>
        <a:bodyPr/>
        <a:lstStyle/>
        <a:p>
          <a:endParaRPr lang="en-US"/>
        </a:p>
      </dgm:t>
    </dgm:pt>
    <dgm:pt modelId="{50F25C29-4B7A-42AD-8824-DA095497E730}" type="sibTrans" cxnId="{4D1635B3-2313-4E1A-AA31-B2F4F3545C2E}">
      <dgm:prSet/>
      <dgm:spPr/>
      <dgm:t>
        <a:bodyPr/>
        <a:lstStyle/>
        <a:p>
          <a:endParaRPr lang="en-US"/>
        </a:p>
      </dgm:t>
    </dgm:pt>
    <dgm:pt modelId="{312B7726-78FE-334F-A102-47DFD12626BD}" type="pres">
      <dgm:prSet presAssocID="{B446EBF1-81F2-4DD0-AB18-598F8E17562E}" presName="outerComposite" presStyleCnt="0">
        <dgm:presLayoutVars>
          <dgm:chMax val="5"/>
          <dgm:dir/>
          <dgm:resizeHandles val="exact"/>
        </dgm:presLayoutVars>
      </dgm:prSet>
      <dgm:spPr/>
    </dgm:pt>
    <dgm:pt modelId="{495BB3B7-A75D-C84E-9543-A4D598F6B067}" type="pres">
      <dgm:prSet presAssocID="{B446EBF1-81F2-4DD0-AB18-598F8E17562E}" presName="dummyMaxCanvas" presStyleCnt="0">
        <dgm:presLayoutVars/>
      </dgm:prSet>
      <dgm:spPr/>
    </dgm:pt>
    <dgm:pt modelId="{31DA3BC8-EFC5-E54A-B82F-3F58F76D395C}" type="pres">
      <dgm:prSet presAssocID="{B446EBF1-81F2-4DD0-AB18-598F8E17562E}" presName="ThreeNodes_1" presStyleLbl="node1" presStyleIdx="0" presStyleCnt="3">
        <dgm:presLayoutVars>
          <dgm:bulletEnabled val="1"/>
        </dgm:presLayoutVars>
      </dgm:prSet>
      <dgm:spPr/>
    </dgm:pt>
    <dgm:pt modelId="{63DD8939-12C7-354B-8880-B5CB577A8920}" type="pres">
      <dgm:prSet presAssocID="{B446EBF1-81F2-4DD0-AB18-598F8E17562E}" presName="ThreeNodes_2" presStyleLbl="node1" presStyleIdx="1" presStyleCnt="3">
        <dgm:presLayoutVars>
          <dgm:bulletEnabled val="1"/>
        </dgm:presLayoutVars>
      </dgm:prSet>
      <dgm:spPr/>
    </dgm:pt>
    <dgm:pt modelId="{78858D93-914F-2347-9494-C1327DCC370C}" type="pres">
      <dgm:prSet presAssocID="{B446EBF1-81F2-4DD0-AB18-598F8E17562E}" presName="ThreeNodes_3" presStyleLbl="node1" presStyleIdx="2" presStyleCnt="3">
        <dgm:presLayoutVars>
          <dgm:bulletEnabled val="1"/>
        </dgm:presLayoutVars>
      </dgm:prSet>
      <dgm:spPr/>
    </dgm:pt>
    <dgm:pt modelId="{CA6D1D30-FB3F-CE49-8F88-6761E53125E9}" type="pres">
      <dgm:prSet presAssocID="{B446EBF1-81F2-4DD0-AB18-598F8E17562E}" presName="ThreeConn_1-2" presStyleLbl="fgAccFollowNode1" presStyleIdx="0" presStyleCnt="2">
        <dgm:presLayoutVars>
          <dgm:bulletEnabled val="1"/>
        </dgm:presLayoutVars>
      </dgm:prSet>
      <dgm:spPr/>
    </dgm:pt>
    <dgm:pt modelId="{8AE86496-47ED-A84D-9144-9CDB957569BC}" type="pres">
      <dgm:prSet presAssocID="{B446EBF1-81F2-4DD0-AB18-598F8E17562E}" presName="ThreeConn_2-3" presStyleLbl="fgAccFollowNode1" presStyleIdx="1" presStyleCnt="2">
        <dgm:presLayoutVars>
          <dgm:bulletEnabled val="1"/>
        </dgm:presLayoutVars>
      </dgm:prSet>
      <dgm:spPr/>
    </dgm:pt>
    <dgm:pt modelId="{5FC30DFC-D026-5940-BB9A-5D831C060FA1}" type="pres">
      <dgm:prSet presAssocID="{B446EBF1-81F2-4DD0-AB18-598F8E17562E}" presName="ThreeNodes_1_text" presStyleLbl="node1" presStyleIdx="2" presStyleCnt="3">
        <dgm:presLayoutVars>
          <dgm:bulletEnabled val="1"/>
        </dgm:presLayoutVars>
      </dgm:prSet>
      <dgm:spPr/>
    </dgm:pt>
    <dgm:pt modelId="{74CF4BA9-A08B-4643-ACDC-397E5325E596}" type="pres">
      <dgm:prSet presAssocID="{B446EBF1-81F2-4DD0-AB18-598F8E17562E}" presName="ThreeNodes_2_text" presStyleLbl="node1" presStyleIdx="2" presStyleCnt="3">
        <dgm:presLayoutVars>
          <dgm:bulletEnabled val="1"/>
        </dgm:presLayoutVars>
      </dgm:prSet>
      <dgm:spPr/>
    </dgm:pt>
    <dgm:pt modelId="{0A839E66-3C62-3C44-B2A4-95ED1747B648}" type="pres">
      <dgm:prSet presAssocID="{B446EBF1-81F2-4DD0-AB18-598F8E17562E}" presName="ThreeNodes_3_text" presStyleLbl="node1" presStyleIdx="2" presStyleCnt="3">
        <dgm:presLayoutVars>
          <dgm:bulletEnabled val="1"/>
        </dgm:presLayoutVars>
      </dgm:prSet>
      <dgm:spPr/>
    </dgm:pt>
  </dgm:ptLst>
  <dgm:cxnLst>
    <dgm:cxn modelId="{29C78730-6701-8B4B-B304-2CB08E5356C6}" type="presOf" srcId="{C28EC03F-2ABD-4E1F-BE1C-F5B4F7669DBD}" destId="{5FC30DFC-D026-5940-BB9A-5D831C060FA1}" srcOrd="1" destOrd="0" presId="urn:microsoft.com/office/officeart/2005/8/layout/vProcess5"/>
    <dgm:cxn modelId="{62071634-5519-C541-BE96-D20B888E0366}" type="presOf" srcId="{72999D6A-5F99-4D04-B418-C30F72D9526E}" destId="{78858D93-914F-2347-9494-C1327DCC370C}" srcOrd="0" destOrd="0" presId="urn:microsoft.com/office/officeart/2005/8/layout/vProcess5"/>
    <dgm:cxn modelId="{D2FFBB6B-721D-FF4D-A918-7DD5718E33D0}" type="presOf" srcId="{B446EBF1-81F2-4DD0-AB18-598F8E17562E}" destId="{312B7726-78FE-334F-A102-47DFD12626BD}" srcOrd="0" destOrd="0" presId="urn:microsoft.com/office/officeart/2005/8/layout/vProcess5"/>
    <dgm:cxn modelId="{E1484485-9CF0-467A-A8AA-AD3DE9E95BFC}" srcId="{B446EBF1-81F2-4DD0-AB18-598F8E17562E}" destId="{C28EC03F-2ABD-4E1F-BE1C-F5B4F7669DBD}" srcOrd="0" destOrd="0" parTransId="{6CD77DB3-5B9F-4D77-B9B0-393BDAAD9E18}" sibTransId="{AC9A4E27-9520-4621-B62F-2FC2C8EE3697}"/>
    <dgm:cxn modelId="{120B1089-9EF4-FE45-943D-45EF3A9A5F98}" type="presOf" srcId="{AC9A4E27-9520-4621-B62F-2FC2C8EE3697}" destId="{CA6D1D30-FB3F-CE49-8F88-6761E53125E9}" srcOrd="0" destOrd="0" presId="urn:microsoft.com/office/officeart/2005/8/layout/vProcess5"/>
    <dgm:cxn modelId="{4D1635B3-2313-4E1A-AA31-B2F4F3545C2E}" srcId="{B446EBF1-81F2-4DD0-AB18-598F8E17562E}" destId="{72999D6A-5F99-4D04-B418-C30F72D9526E}" srcOrd="2" destOrd="0" parTransId="{50FE0B3F-C7AB-4BDB-9B38-53D0A3F7AB5B}" sibTransId="{50F25C29-4B7A-42AD-8824-DA095497E730}"/>
    <dgm:cxn modelId="{589031D6-8A25-DA4B-AEB7-00E956764E6F}" type="presOf" srcId="{C28EC03F-2ABD-4E1F-BE1C-F5B4F7669DBD}" destId="{31DA3BC8-EFC5-E54A-B82F-3F58F76D395C}" srcOrd="0" destOrd="0" presId="urn:microsoft.com/office/officeart/2005/8/layout/vProcess5"/>
    <dgm:cxn modelId="{1C9F4ADD-770A-A549-97E3-0B211BDE8A12}" type="presOf" srcId="{F22157CF-7715-4BA8-B586-28FD42AB3EBB}" destId="{63DD8939-12C7-354B-8880-B5CB577A8920}" srcOrd="0" destOrd="0" presId="urn:microsoft.com/office/officeart/2005/8/layout/vProcess5"/>
    <dgm:cxn modelId="{4E4D96DE-000B-4A5F-95A6-DF551B7CD0EC}" srcId="{B446EBF1-81F2-4DD0-AB18-598F8E17562E}" destId="{F22157CF-7715-4BA8-B586-28FD42AB3EBB}" srcOrd="1" destOrd="0" parTransId="{B3D8AEB6-0407-412E-A229-FED629FD7CB6}" sibTransId="{8351EF91-A6D2-46C6-A883-6881CB50B9CF}"/>
    <dgm:cxn modelId="{7B5384F0-EB76-3348-B967-5215448EBC26}" type="presOf" srcId="{F22157CF-7715-4BA8-B586-28FD42AB3EBB}" destId="{74CF4BA9-A08B-4643-ACDC-397E5325E596}" srcOrd="1" destOrd="0" presId="urn:microsoft.com/office/officeart/2005/8/layout/vProcess5"/>
    <dgm:cxn modelId="{21F481F2-3D07-3E4D-B060-A94CA7D73492}" type="presOf" srcId="{8351EF91-A6D2-46C6-A883-6881CB50B9CF}" destId="{8AE86496-47ED-A84D-9144-9CDB957569BC}" srcOrd="0" destOrd="0" presId="urn:microsoft.com/office/officeart/2005/8/layout/vProcess5"/>
    <dgm:cxn modelId="{ED50FFFF-A3DA-C94A-B2DD-C720412708BF}" type="presOf" srcId="{72999D6A-5F99-4D04-B418-C30F72D9526E}" destId="{0A839E66-3C62-3C44-B2A4-95ED1747B648}" srcOrd="1" destOrd="0" presId="urn:microsoft.com/office/officeart/2005/8/layout/vProcess5"/>
    <dgm:cxn modelId="{62E15A49-1C28-894E-B016-695F4F9F7DCE}" type="presParOf" srcId="{312B7726-78FE-334F-A102-47DFD12626BD}" destId="{495BB3B7-A75D-C84E-9543-A4D598F6B067}" srcOrd="0" destOrd="0" presId="urn:microsoft.com/office/officeart/2005/8/layout/vProcess5"/>
    <dgm:cxn modelId="{87CFE38B-7CB3-724F-A03C-6C492EBDBF52}" type="presParOf" srcId="{312B7726-78FE-334F-A102-47DFD12626BD}" destId="{31DA3BC8-EFC5-E54A-B82F-3F58F76D395C}" srcOrd="1" destOrd="0" presId="urn:microsoft.com/office/officeart/2005/8/layout/vProcess5"/>
    <dgm:cxn modelId="{EBB9FBDC-E6B2-D047-927D-3B342ECBA1CA}" type="presParOf" srcId="{312B7726-78FE-334F-A102-47DFD12626BD}" destId="{63DD8939-12C7-354B-8880-B5CB577A8920}" srcOrd="2" destOrd="0" presId="urn:microsoft.com/office/officeart/2005/8/layout/vProcess5"/>
    <dgm:cxn modelId="{7FF44ACA-69CE-E24F-B70B-1BB8E26CCEDB}" type="presParOf" srcId="{312B7726-78FE-334F-A102-47DFD12626BD}" destId="{78858D93-914F-2347-9494-C1327DCC370C}" srcOrd="3" destOrd="0" presId="urn:microsoft.com/office/officeart/2005/8/layout/vProcess5"/>
    <dgm:cxn modelId="{963D5440-F971-1349-A778-6310F2509003}" type="presParOf" srcId="{312B7726-78FE-334F-A102-47DFD12626BD}" destId="{CA6D1D30-FB3F-CE49-8F88-6761E53125E9}" srcOrd="4" destOrd="0" presId="urn:microsoft.com/office/officeart/2005/8/layout/vProcess5"/>
    <dgm:cxn modelId="{3031BE5F-8D53-3C47-AB47-EC4CA2FBE25F}" type="presParOf" srcId="{312B7726-78FE-334F-A102-47DFD12626BD}" destId="{8AE86496-47ED-A84D-9144-9CDB957569BC}" srcOrd="5" destOrd="0" presId="urn:microsoft.com/office/officeart/2005/8/layout/vProcess5"/>
    <dgm:cxn modelId="{28DBD708-6310-4748-95D6-7A54FBA2EE57}" type="presParOf" srcId="{312B7726-78FE-334F-A102-47DFD12626BD}" destId="{5FC30DFC-D026-5940-BB9A-5D831C060FA1}" srcOrd="6" destOrd="0" presId="urn:microsoft.com/office/officeart/2005/8/layout/vProcess5"/>
    <dgm:cxn modelId="{14250065-67ED-154E-B06A-109BB923E11C}" type="presParOf" srcId="{312B7726-78FE-334F-A102-47DFD12626BD}" destId="{74CF4BA9-A08B-4643-ACDC-397E5325E596}" srcOrd="7" destOrd="0" presId="urn:microsoft.com/office/officeart/2005/8/layout/vProcess5"/>
    <dgm:cxn modelId="{2C7F4BEB-BB38-AA41-A049-313E611B1391}" type="presParOf" srcId="{312B7726-78FE-334F-A102-47DFD12626BD}" destId="{0A839E66-3C62-3C44-B2A4-95ED1747B64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A3BC8-EFC5-E54A-B82F-3F58F76D395C}">
      <dsp:nvSpPr>
        <dsp:cNvPr id="0" name=""/>
        <dsp:cNvSpPr/>
      </dsp:nvSpPr>
      <dsp:spPr>
        <a:xfrm>
          <a:off x="0" y="0"/>
          <a:ext cx="9100185" cy="123020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latin typeface="+mj-lt"/>
            </a:rPr>
            <a:t>Pour les élèves dans les parcours </a:t>
          </a:r>
          <a:r>
            <a:rPr lang="fr-FR" sz="3400" kern="1200" dirty="0" err="1">
              <a:latin typeface="+mj-lt"/>
            </a:rPr>
            <a:t>Pix</a:t>
          </a:r>
          <a:r>
            <a:rPr lang="fr-FR" sz="3400" kern="1200" dirty="0">
              <a:latin typeface="+mj-lt"/>
            </a:rPr>
            <a:t> en 4</a:t>
          </a:r>
          <a:r>
            <a:rPr lang="fr-FR" sz="3400" kern="1200" baseline="30000" dirty="0">
              <a:latin typeface="+mj-lt"/>
            </a:rPr>
            <a:t>e</a:t>
          </a:r>
          <a:r>
            <a:rPr lang="fr-FR" sz="3400" kern="1200" dirty="0">
              <a:latin typeface="+mj-lt"/>
            </a:rPr>
            <a:t> </a:t>
          </a:r>
          <a:endParaRPr lang="en-US" sz="3400" kern="1200" dirty="0">
            <a:latin typeface="+mj-lt"/>
          </a:endParaRPr>
        </a:p>
      </dsp:txBody>
      <dsp:txXfrm>
        <a:off x="36031" y="36031"/>
        <a:ext cx="7772702" cy="1158139"/>
      </dsp:txXfrm>
    </dsp:sp>
    <dsp:sp modelId="{63DD8939-12C7-354B-8880-B5CB577A8920}">
      <dsp:nvSpPr>
        <dsp:cNvPr id="0" name=""/>
        <dsp:cNvSpPr/>
      </dsp:nvSpPr>
      <dsp:spPr>
        <a:xfrm>
          <a:off x="802957" y="1435234"/>
          <a:ext cx="9100185" cy="1230201"/>
        </a:xfrm>
        <a:prstGeom prst="roundRect">
          <a:avLst>
            <a:gd name="adj" fmla="val 10000"/>
          </a:avLst>
        </a:prstGeom>
        <a:gradFill rotWithShape="0">
          <a:gsLst>
            <a:gs pos="0">
              <a:schemeClr val="accent4">
                <a:hueOff val="-7959467"/>
                <a:satOff val="19677"/>
                <a:lumOff val="10981"/>
                <a:alphaOff val="0"/>
                <a:satMod val="103000"/>
                <a:lumMod val="102000"/>
                <a:tint val="94000"/>
              </a:schemeClr>
            </a:gs>
            <a:gs pos="50000">
              <a:schemeClr val="accent4">
                <a:hueOff val="-7959467"/>
                <a:satOff val="19677"/>
                <a:lumOff val="10981"/>
                <a:alphaOff val="0"/>
                <a:satMod val="110000"/>
                <a:lumMod val="100000"/>
                <a:shade val="100000"/>
              </a:schemeClr>
            </a:gs>
            <a:gs pos="100000">
              <a:schemeClr val="accent4">
                <a:hueOff val="-7959467"/>
                <a:satOff val="19677"/>
                <a:lumOff val="10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latin typeface="+mj-lt"/>
            </a:rPr>
            <a:t>Phase d’expérimentation</a:t>
          </a:r>
          <a:endParaRPr lang="en-US" sz="3400" kern="1200" dirty="0">
            <a:latin typeface="+mj-lt"/>
          </a:endParaRPr>
        </a:p>
      </dsp:txBody>
      <dsp:txXfrm>
        <a:off x="838988" y="1471265"/>
        <a:ext cx="7425534" cy="1158139"/>
      </dsp:txXfrm>
    </dsp:sp>
    <dsp:sp modelId="{78858D93-914F-2347-9494-C1327DCC370C}">
      <dsp:nvSpPr>
        <dsp:cNvPr id="0" name=""/>
        <dsp:cNvSpPr/>
      </dsp:nvSpPr>
      <dsp:spPr>
        <a:xfrm>
          <a:off x="1605914" y="2870468"/>
          <a:ext cx="9100185" cy="1230201"/>
        </a:xfrm>
        <a:prstGeom prst="roundRect">
          <a:avLst>
            <a:gd name="adj" fmla="val 10000"/>
          </a:avLst>
        </a:prstGeom>
        <a:gradFill rotWithShape="0">
          <a:gsLst>
            <a:gs pos="0">
              <a:schemeClr val="accent4">
                <a:hueOff val="-15918935"/>
                <a:satOff val="39353"/>
                <a:lumOff val="21961"/>
                <a:alphaOff val="0"/>
                <a:satMod val="103000"/>
                <a:lumMod val="102000"/>
                <a:tint val="94000"/>
              </a:schemeClr>
            </a:gs>
            <a:gs pos="50000">
              <a:schemeClr val="accent4">
                <a:hueOff val="-15918935"/>
                <a:satOff val="39353"/>
                <a:lumOff val="21961"/>
                <a:alphaOff val="0"/>
                <a:satMod val="110000"/>
                <a:lumMod val="100000"/>
                <a:shade val="100000"/>
              </a:schemeClr>
            </a:gs>
            <a:gs pos="100000">
              <a:schemeClr val="accent4">
                <a:hueOff val="-15918935"/>
                <a:satOff val="39353"/>
                <a:lumOff val="2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latin typeface="+mj-lt"/>
            </a:rPr>
            <a:t>Début en janvier 2026</a:t>
          </a:r>
          <a:endParaRPr lang="en-US" sz="3400" kern="1200" dirty="0">
            <a:latin typeface="+mj-lt"/>
          </a:endParaRPr>
        </a:p>
      </dsp:txBody>
      <dsp:txXfrm>
        <a:off x="1641945" y="2906499"/>
        <a:ext cx="7425534" cy="1158139"/>
      </dsp:txXfrm>
    </dsp:sp>
    <dsp:sp modelId="{CA6D1D30-FB3F-CE49-8F88-6761E53125E9}">
      <dsp:nvSpPr>
        <dsp:cNvPr id="0" name=""/>
        <dsp:cNvSpPr/>
      </dsp:nvSpPr>
      <dsp:spPr>
        <a:xfrm>
          <a:off x="8300554" y="932902"/>
          <a:ext cx="799630" cy="799630"/>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80471" y="932902"/>
        <a:ext cx="439796" cy="601722"/>
      </dsp:txXfrm>
    </dsp:sp>
    <dsp:sp modelId="{8AE86496-47ED-A84D-9144-9CDB957569BC}">
      <dsp:nvSpPr>
        <dsp:cNvPr id="0" name=""/>
        <dsp:cNvSpPr/>
      </dsp:nvSpPr>
      <dsp:spPr>
        <a:xfrm>
          <a:off x="9103511" y="2359935"/>
          <a:ext cx="799630" cy="799630"/>
        </a:xfrm>
        <a:prstGeom prst="downArrow">
          <a:avLst>
            <a:gd name="adj1" fmla="val 55000"/>
            <a:gd name="adj2" fmla="val 45000"/>
          </a:avLst>
        </a:prstGeom>
        <a:solidFill>
          <a:schemeClr val="accent4">
            <a:tint val="40000"/>
            <a:alpha val="90000"/>
            <a:hueOff val="-15896285"/>
            <a:satOff val="37536"/>
            <a:lumOff val="5796"/>
            <a:alphaOff val="0"/>
          </a:schemeClr>
        </a:solidFill>
        <a:ln w="6350" cap="flat" cmpd="sng" algn="ctr">
          <a:solidFill>
            <a:schemeClr val="accent4">
              <a:tint val="40000"/>
              <a:alpha val="90000"/>
              <a:hueOff val="-15896285"/>
              <a:satOff val="37536"/>
              <a:lumOff val="57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283428" y="2359935"/>
        <a:ext cx="439796" cy="60172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A5556-8300-44CA-9F0B-B4FB0327E3FD}" type="datetimeFigureOut">
              <a:rPr lang="fr-FR" smtClean="0"/>
              <a:t>02/10/2025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4FD34-6EEB-4C20-A517-BF5D21C202FF}" type="slidenum">
              <a:rPr lang="fr-FR" smtClean="0"/>
              <a:t>‹N°›</a:t>
            </a:fld>
            <a:endParaRPr lang="fr-FR"/>
          </a:p>
        </p:txBody>
      </p:sp>
    </p:spTree>
    <p:extLst>
      <p:ext uri="{BB962C8B-B14F-4D97-AF65-F5344CB8AC3E}">
        <p14:creationId xmlns:p14="http://schemas.microsoft.com/office/powerpoint/2010/main" val="311111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a:t>
            </a:fld>
            <a:endParaRPr lang="fr-FR"/>
          </a:p>
        </p:txBody>
      </p:sp>
    </p:spTree>
    <p:extLst>
      <p:ext uri="{BB962C8B-B14F-4D97-AF65-F5344CB8AC3E}">
        <p14:creationId xmlns:p14="http://schemas.microsoft.com/office/powerpoint/2010/main" val="320220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defRPr/>
            </a:pPr>
            <a:r>
              <a:rPr lang="fr-FR" sz="1200" dirty="0" err="1"/>
              <a:t>Éléa</a:t>
            </a:r>
            <a:r>
              <a:rPr lang="fr-FR" sz="1200" dirty="0"/>
              <a:t> est une plateforme numérique basée sur Moodle. Intégrée dans l'environnement numérique de travail (ENT) NEO, elle permet aux enseignants de créer et partager des ressources pédagogiques en ligne, de suivre l'avancement des élèves, et de proposer des activités interactives (quiz, devoirs, forums, etc.).</a:t>
            </a:r>
          </a:p>
          <a:p>
            <a:pPr algn="l">
              <a:defRPr/>
            </a:pPr>
            <a:r>
              <a:rPr lang="fr-FR" sz="1200" dirty="0"/>
              <a:t>Accessible à tous les élèves et enseignants du second degré, </a:t>
            </a:r>
            <a:r>
              <a:rPr lang="fr-FR" sz="1200" dirty="0" err="1"/>
              <a:t>Éléa</a:t>
            </a:r>
            <a:r>
              <a:rPr lang="fr-FR" sz="1200" dirty="0"/>
              <a:t> favorise l'autonomie des apprenants et soutient la continuité pédagogique.</a:t>
            </a:r>
          </a:p>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12</a:t>
            </a:fld>
            <a:endParaRPr lang="fr-FR"/>
          </a:p>
        </p:txBody>
      </p:sp>
    </p:spTree>
    <p:extLst>
      <p:ext uri="{BB962C8B-B14F-4D97-AF65-F5344CB8AC3E}">
        <p14:creationId xmlns:p14="http://schemas.microsoft.com/office/powerpoint/2010/main" val="183909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Pitch 60 secondes</a:t>
            </a:r>
          </a:p>
          <a:p>
            <a:r>
              <a:rPr lang="fr-FR" sz="1200" b="0" i="0" u="none" strike="noStrike" kern="1200" dirty="0">
                <a:solidFill>
                  <a:schemeClr val="tx1"/>
                </a:solidFill>
                <a:effectLst/>
                <a:latin typeface="+mn-lt"/>
                <a:ea typeface="+mn-ea"/>
                <a:cs typeface="+mn-cs"/>
              </a:rPr>
              <a:t>La Fresque des </a:t>
            </a:r>
            <a:r>
              <a:rPr lang="fr-FR" sz="1200" b="0" i="0" u="none" strike="noStrike" kern="1200" dirty="0" err="1">
                <a:solidFill>
                  <a:schemeClr val="tx1"/>
                </a:solidFill>
                <a:effectLst/>
                <a:latin typeface="+mn-lt"/>
                <a:ea typeface="+mn-ea"/>
                <a:cs typeface="+mn-cs"/>
              </a:rPr>
              <a:t>Cyber‑citoyens</a:t>
            </a:r>
            <a:r>
              <a:rPr lang="fr-FR" sz="1200" b="0" i="0" u="none" strike="noStrike" kern="1200" dirty="0">
                <a:solidFill>
                  <a:schemeClr val="tx1"/>
                </a:solidFill>
                <a:effectLst/>
                <a:latin typeface="+mn-lt"/>
                <a:ea typeface="+mn-ea"/>
                <a:cs typeface="+mn-cs"/>
              </a:rPr>
              <a:t> est un jeu de cartes collaboratif pour collégiens (11–14 ans) qui transforme les enjeux numériques en décisions concrètes prises en équipe.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En 1 h, deux temps forts: un quiz pour ancrer les notions et un scénario d’attaque pour décider, se défendre et justifier ses choix.</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Thèmes clés: mots de passe, vie privée, désinformation, cyberharcèlement et cyberdéfense.</a:t>
            </a:r>
          </a:p>
          <a:p>
            <a:r>
              <a:rPr lang="fr-FR" sz="1200" b="1" i="0" u="none" strike="noStrike" kern="1200" dirty="0">
                <a:solidFill>
                  <a:schemeClr val="tx1"/>
                </a:solidFill>
                <a:effectLst/>
                <a:latin typeface="+mn-lt"/>
                <a:ea typeface="+mn-ea"/>
                <a:cs typeface="+mn-cs"/>
              </a:rPr>
              <a:t>Points clés</a:t>
            </a:r>
          </a:p>
          <a:p>
            <a:r>
              <a:rPr lang="fr-FR" sz="1200" b="0" i="0" u="none" strike="noStrike" kern="1200" dirty="0">
                <a:solidFill>
                  <a:schemeClr val="tx1"/>
                </a:solidFill>
                <a:effectLst/>
                <a:latin typeface="+mn-lt"/>
                <a:ea typeface="+mn-ea"/>
                <a:cs typeface="+mn-cs"/>
              </a:rPr>
              <a:t>Public: collèges, activités EMI/SNT/vie scolaire, 4 à 12 joueurs par boîte.</a:t>
            </a:r>
          </a:p>
          <a:p>
            <a:r>
              <a:rPr lang="fr-FR" sz="1200" b="0" i="0" u="none" strike="noStrike" kern="1200" dirty="0">
                <a:solidFill>
                  <a:schemeClr val="tx1"/>
                </a:solidFill>
                <a:effectLst/>
                <a:latin typeface="+mn-lt"/>
                <a:ea typeface="+mn-ea"/>
                <a:cs typeface="+mn-cs"/>
              </a:rPr>
              <a:t>Compétences: protection des données, esprit critique, coopération et responsabilité en ligne.</a:t>
            </a:r>
          </a:p>
          <a:p>
            <a:r>
              <a:rPr lang="fr-FR" sz="1200" b="0" i="0" u="none" strike="noStrike" kern="1200" dirty="0">
                <a:solidFill>
                  <a:schemeClr val="tx1"/>
                </a:solidFill>
                <a:effectLst/>
                <a:latin typeface="+mn-lt"/>
                <a:ea typeface="+mn-ea"/>
                <a:cs typeface="+mn-cs"/>
              </a:rPr>
              <a:t>Format: </a:t>
            </a:r>
            <a:r>
              <a:rPr lang="fr-FR" sz="1200" b="0" i="0" u="none" strike="noStrike" kern="1200" dirty="0" err="1">
                <a:solidFill>
                  <a:schemeClr val="tx1"/>
                </a:solidFill>
                <a:effectLst/>
                <a:latin typeface="+mn-lt"/>
                <a:ea typeface="+mn-ea"/>
                <a:cs typeface="+mn-cs"/>
              </a:rPr>
              <a:t>prêt‑à‑l’emploi</a:t>
            </a:r>
            <a:r>
              <a:rPr lang="fr-FR" sz="1200" b="0" i="0" u="none" strike="noStrike" kern="1200" dirty="0">
                <a:solidFill>
                  <a:schemeClr val="tx1"/>
                </a:solidFill>
                <a:effectLst/>
                <a:latin typeface="+mn-lt"/>
                <a:ea typeface="+mn-ea"/>
                <a:cs typeface="+mn-cs"/>
              </a:rPr>
              <a:t>, animation simple par enseignant/CPE/documentaliste, rejouable et modulable par niveau.</a:t>
            </a:r>
          </a:p>
          <a:p>
            <a:r>
              <a:rPr lang="fr-FR" sz="1200" b="0" i="0" u="none" strike="noStrike" kern="1200" dirty="0">
                <a:solidFill>
                  <a:schemeClr val="tx1"/>
                </a:solidFill>
                <a:effectLst/>
                <a:latin typeface="+mn-lt"/>
                <a:ea typeface="+mn-ea"/>
                <a:cs typeface="+mn-cs"/>
              </a:rPr>
              <a:t>Impacts attendus: cohésion de classe, réflexes cybersécurité, prévention du cyberharcèlement, messages harmonisés.</a:t>
            </a:r>
          </a:p>
          <a:p>
            <a:r>
              <a:rPr lang="fr-FR" sz="1200" b="0" i="0" u="none" strike="noStrike" kern="1200" dirty="0">
                <a:solidFill>
                  <a:schemeClr val="tx1"/>
                </a:solidFill>
                <a:effectLst/>
                <a:latin typeface="+mn-lt"/>
                <a:ea typeface="+mn-ea"/>
                <a:cs typeface="+mn-cs"/>
              </a:rPr>
              <a:t>Évaluation rapide: mini pré/post quiz et qualité des justifications en scénario.</a:t>
            </a:r>
          </a:p>
          <a:p>
            <a:r>
              <a:rPr lang="fr-FR" sz="1200" b="1" i="0" u="none" strike="noStrike" kern="1200" dirty="0">
                <a:solidFill>
                  <a:schemeClr val="tx1"/>
                </a:solidFill>
                <a:effectLst/>
                <a:latin typeface="+mn-lt"/>
                <a:ea typeface="+mn-ea"/>
                <a:cs typeface="+mn-cs"/>
              </a:rPr>
              <a:t>Mise en œuvre</a:t>
            </a:r>
          </a:p>
          <a:p>
            <a:r>
              <a:rPr lang="fr-FR" sz="1200" b="0" i="0" u="none" strike="noStrike" kern="1200" dirty="0">
                <a:solidFill>
                  <a:schemeClr val="tx1"/>
                </a:solidFill>
                <a:effectLst/>
                <a:latin typeface="+mn-lt"/>
                <a:ea typeface="+mn-ea"/>
                <a:cs typeface="+mn-cs"/>
              </a:rPr>
              <a:t>Logistique: 1 animateur par table, salle standard, projection facultative.</a:t>
            </a:r>
          </a:p>
          <a:p>
            <a:r>
              <a:rPr lang="fr-FR" sz="1200" b="0" i="0" u="none" strike="noStrike" kern="1200" dirty="0">
                <a:solidFill>
                  <a:schemeClr val="tx1"/>
                </a:solidFill>
                <a:effectLst/>
                <a:latin typeface="+mn-lt"/>
                <a:ea typeface="+mn-ea"/>
                <a:cs typeface="+mn-cs"/>
              </a:rPr>
              <a:t>Déploiement: pilote sur 2–3 classes, bilan en conseil pédagogique, extension par niveau.</a:t>
            </a:r>
          </a:p>
          <a:p>
            <a:r>
              <a:rPr lang="fr-FR" sz="1200" b="1" i="0" u="none" strike="noStrike" kern="1200" dirty="0">
                <a:solidFill>
                  <a:schemeClr val="tx1"/>
                </a:solidFill>
                <a:effectLst/>
                <a:latin typeface="+mn-lt"/>
                <a:ea typeface="+mn-ea"/>
                <a:cs typeface="+mn-cs"/>
              </a:rPr>
              <a:t>Décision attendue</a:t>
            </a:r>
          </a:p>
          <a:p>
            <a:r>
              <a:rPr lang="fr-FR" sz="1200" b="0" i="0" u="none" strike="noStrike" kern="1200" dirty="0">
                <a:solidFill>
                  <a:schemeClr val="tx1"/>
                </a:solidFill>
                <a:effectLst/>
                <a:latin typeface="+mn-lt"/>
                <a:ea typeface="+mn-ea"/>
                <a:cs typeface="+mn-cs"/>
              </a:rPr>
              <a:t>Accord pour un pilote d’1 mois (créneau EMI/Vie scolaire), validation du calendrier et des animateurs désignés.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14</a:t>
            </a:fld>
            <a:endParaRPr lang="fr-FR"/>
          </a:p>
        </p:txBody>
      </p:sp>
    </p:spTree>
    <p:extLst>
      <p:ext uri="{BB962C8B-B14F-4D97-AF65-F5344CB8AC3E}">
        <p14:creationId xmlns:p14="http://schemas.microsoft.com/office/powerpoint/2010/main" val="158554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Focus sur </a:t>
            </a:r>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15</a:t>
            </a:fld>
            <a:endParaRPr lang="fr-FR"/>
          </a:p>
        </p:txBody>
      </p:sp>
    </p:spTree>
    <p:extLst>
      <p:ext uri="{BB962C8B-B14F-4D97-AF65-F5344CB8AC3E}">
        <p14:creationId xmlns:p14="http://schemas.microsoft.com/office/powerpoint/2010/main" val="326972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2</a:t>
            </a:fld>
            <a:endParaRPr lang="fr-FR"/>
          </a:p>
        </p:txBody>
      </p:sp>
    </p:spTree>
    <p:extLst>
      <p:ext uri="{BB962C8B-B14F-4D97-AF65-F5344CB8AC3E}">
        <p14:creationId xmlns:p14="http://schemas.microsoft.com/office/powerpoint/2010/main" val="384358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3</a:t>
            </a:fld>
            <a:endParaRPr lang="fr-FR"/>
          </a:p>
        </p:txBody>
      </p:sp>
    </p:spTree>
    <p:extLst>
      <p:ext uri="{BB962C8B-B14F-4D97-AF65-F5344CB8AC3E}">
        <p14:creationId xmlns:p14="http://schemas.microsoft.com/office/powerpoint/2010/main" val="1674467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4</a:t>
            </a:fld>
            <a:endParaRPr lang="fr-FR"/>
          </a:p>
        </p:txBody>
      </p:sp>
    </p:spTree>
    <p:extLst>
      <p:ext uri="{BB962C8B-B14F-4D97-AF65-F5344CB8AC3E}">
        <p14:creationId xmlns:p14="http://schemas.microsoft.com/office/powerpoint/2010/main" val="15202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Utiliser les outils de l’ENT travail</a:t>
            </a:r>
            <a:r>
              <a:rPr lang="fr-FR" baseline="0" dirty="0"/>
              <a:t> collaboratif réfléchir à son bien être travailler autrement en mode débranché</a:t>
            </a:r>
            <a:br>
              <a:rPr lang="fr-FR" baseline="0" dirty="0"/>
            </a:br>
            <a:r>
              <a:rPr lang="fr-FR" baseline="0" dirty="0"/>
              <a:t>https://</a:t>
            </a:r>
            <a:r>
              <a:rPr lang="fr-FR" baseline="0" dirty="0" err="1"/>
              <a:t>dane.site.ac-lille.fr</a:t>
            </a:r>
            <a:r>
              <a:rPr lang="fr-FR" baseline="0" dirty="0"/>
              <a:t>/2025/10/01/le-concours-de-la-</a:t>
            </a:r>
            <a:r>
              <a:rPr lang="fr-FR" baseline="0" dirty="0" err="1"/>
              <a:t>creativite</a:t>
            </a:r>
            <a:r>
              <a:rPr lang="fr-FR" baseline="0" dirty="0"/>
              <a:t>-et-de-la-</a:t>
            </a:r>
            <a:r>
              <a:rPr lang="fr-FR" baseline="0" dirty="0" err="1"/>
              <a:t>citoyennete</a:t>
            </a:r>
            <a:r>
              <a:rPr lang="fr-FR" baseline="0" dirty="0"/>
              <a:t>-</a:t>
            </a:r>
            <a:r>
              <a:rPr lang="fr-FR" baseline="0" dirty="0" err="1"/>
              <a:t>numerique</a:t>
            </a:r>
            <a:r>
              <a:rPr lang="fr-FR" baseline="0" dirty="0"/>
              <a:t>/</a:t>
            </a:r>
          </a:p>
          <a:p>
            <a:endParaRPr lang="fr-FR" dirty="0"/>
          </a:p>
        </p:txBody>
      </p:sp>
      <p:sp>
        <p:nvSpPr>
          <p:cNvPr id="4" name="Espace réservé du numéro de diapositive 3"/>
          <p:cNvSpPr>
            <a:spLocks noGrp="1"/>
          </p:cNvSpPr>
          <p:nvPr>
            <p:ph type="sldNum" sz="quarter" idx="10"/>
          </p:nvPr>
        </p:nvSpPr>
        <p:spPr/>
        <p:txBody>
          <a:bodyPr/>
          <a:lstStyle/>
          <a:p>
            <a:fld id="{4A733C0E-DBD1-4C34-8D51-A0C04A9D2248}" type="slidenum">
              <a:rPr lang="fr-FR" smtClean="0"/>
              <a:t>5</a:t>
            </a:fld>
            <a:endParaRPr lang="fr-FR"/>
          </a:p>
        </p:txBody>
      </p:sp>
    </p:spTree>
    <p:extLst>
      <p:ext uri="{BB962C8B-B14F-4D97-AF65-F5344CB8AC3E}">
        <p14:creationId xmlns:p14="http://schemas.microsoft.com/office/powerpoint/2010/main" val="3226764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8</a:t>
            </a:fld>
            <a:endParaRPr lang="fr-FR"/>
          </a:p>
        </p:txBody>
      </p:sp>
    </p:spTree>
    <p:extLst>
      <p:ext uri="{BB962C8B-B14F-4D97-AF65-F5344CB8AC3E}">
        <p14:creationId xmlns:p14="http://schemas.microsoft.com/office/powerpoint/2010/main" val="15915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Communication dans un blog dédié sur l’ENT le fil du </a:t>
            </a:r>
            <a:r>
              <a:rPr lang="fr-FR" dirty="0" err="1"/>
              <a:t>numériq</a:t>
            </a:r>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9</a:t>
            </a:fld>
            <a:endParaRPr lang="fr-FR"/>
          </a:p>
        </p:txBody>
      </p:sp>
    </p:spTree>
    <p:extLst>
      <p:ext uri="{BB962C8B-B14F-4D97-AF65-F5344CB8AC3E}">
        <p14:creationId xmlns:p14="http://schemas.microsoft.com/office/powerpoint/2010/main" val="6446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10</a:t>
            </a:fld>
            <a:endParaRPr lang="fr-FR"/>
          </a:p>
        </p:txBody>
      </p:sp>
    </p:spTree>
    <p:extLst>
      <p:ext uri="{BB962C8B-B14F-4D97-AF65-F5344CB8AC3E}">
        <p14:creationId xmlns:p14="http://schemas.microsoft.com/office/powerpoint/2010/main" val="46002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44FD34-6EEB-4C20-A517-BF5D21C202FF}" type="slidenum">
              <a:rPr lang="fr-FR" smtClean="0"/>
              <a:t>11</a:t>
            </a:fld>
            <a:endParaRPr lang="fr-FR"/>
          </a:p>
        </p:txBody>
      </p:sp>
    </p:spTree>
    <p:extLst>
      <p:ext uri="{BB962C8B-B14F-4D97-AF65-F5344CB8AC3E}">
        <p14:creationId xmlns:p14="http://schemas.microsoft.com/office/powerpoint/2010/main" val="178368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10/2/2025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17091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10/2/2025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72948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10/2/2025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734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10/2/2025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50758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10/2/2025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03524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10/2/2025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28146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10/2/2025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72921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10/2/2025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9989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10/2/2025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85408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10/2/2025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50561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10/2/2025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14630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10/2/2025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05420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lickr.com/photos/yvelines/631194604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odeduc.apps.education.fr/video/106607-reportage-tedi-tf1-28-09-2025/82b48b30-5753-4b78-95c6-e943d42c0322/" TargetMode="External"/><Relationship Id="rId5" Type="http://schemas.openxmlformats.org/officeDocument/2006/relationships/image" Target="../media/image16.png"/><Relationship Id="rId4" Type="http://schemas.openxmlformats.org/officeDocument/2006/relationships/hyperlink" Target="https://dane.site.ac-lille.fr/ted-i/ted-i-travailler-ensemble-a-distance-et-en-interac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hyperlink" Target="https://dane.site.ac-lille.fr/escape-game-neo-guide-pedagogique/?utm_source=chatgpt.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hyperlink" Target="https://pix.plaine-images.fr/" TargetMode="External"/><Relationship Id="rId18" Type="http://schemas.openxmlformats.org/officeDocument/2006/relationships/hyperlink" Target="https://sciencefactor.fr/" TargetMode="External"/><Relationship Id="rId26" Type="http://schemas.openxmlformats.org/officeDocument/2006/relationships/hyperlink" Target="https://www.parcoursmetiers.tv/concours/20-saison-10-je-filme-ma-formation" TargetMode="External"/><Relationship Id="rId39" Type="http://schemas.openxmlformats.org/officeDocument/2006/relationships/hyperlink" Target="https://dane.site.ac-lille.fr/2025/08/18/les-rendez-vous-du-numerique-2025-2026-2/" TargetMode="External"/><Relationship Id="rId21" Type="http://schemas.openxmlformats.org/officeDocument/2006/relationships/hyperlink" Target="https://ien-calais1.dsden62.ac-lille.fr/da-vinci-robotics-lycee-leonard-de-vinci-ecole-de-andres/" TargetMode="External"/><Relationship Id="rId34" Type="http://schemas.openxmlformats.org/officeDocument/2006/relationships/hyperlink" Target="https://www.futureoftech.fr/" TargetMode="External"/><Relationship Id="rId7" Type="http://schemas.openxmlformats.org/officeDocument/2006/relationships/hyperlink" Target="https://demarches.pevelecarembault.fr/formulaire/salon-robotik-2025-journees-educ" TargetMode="External"/><Relationship Id="rId2" Type="http://schemas.openxmlformats.org/officeDocument/2006/relationships/notesSlide" Target="../notesSlides/notesSlide12.xml"/><Relationship Id="rId16" Type="http://schemas.openxmlformats.org/officeDocument/2006/relationships/hyperlink" Target="https://www.education.gouv.fr/concours-mediatiks-7409" TargetMode="External"/><Relationship Id="rId20" Type="http://schemas.openxmlformats.org/officeDocument/2006/relationships/hyperlink" Target="https://course-en-cours.com/" TargetMode="External"/><Relationship Id="rId29" Type="http://schemas.openxmlformats.org/officeDocument/2006/relationships/hyperlink" Target="https://www.cgenial.org/82-nos-actions/162-yes-we-code" TargetMode="External"/><Relationship Id="rId41"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educatech-expo.com/" TargetMode="External"/><Relationship Id="rId11" Type="http://schemas.openxmlformats.org/officeDocument/2006/relationships/hyperlink" Target="https://view.genially.com/68b826633de8ccdca8f95b2e" TargetMode="External"/><Relationship Id="rId24" Type="http://schemas.openxmlformats.org/officeDocument/2006/relationships/hyperlink" Target="https://eduscol.education.fr/3544/prix-non-au-harcelement" TargetMode="External"/><Relationship Id="rId32" Type="http://schemas.openxmlformats.org/officeDocument/2006/relationships/hyperlink" Target="https://girlscancode.fr/" TargetMode="External"/><Relationship Id="rId37" Type="http://schemas.openxmlformats.org/officeDocument/2006/relationships/hyperlink" Target="https://fresquedescybercitoyens.fr/" TargetMode="External"/><Relationship Id="rId40" Type="http://schemas.openxmlformats.org/officeDocument/2006/relationships/hyperlink" Target="https://dane.site.ac-lille.fr/2024/08/27/la-certification-pix-des-nouvelles-modalites-pour-la-rentree-2024/" TargetMode="External"/><Relationship Id="rId5" Type="http://schemas.openxmlformats.org/officeDocument/2006/relationships/hyperlink" Target="https://dane.site.ac-lille.fr/2025/10/01/octobre-mobilisons-nous-pour-le-cyber-mois/" TargetMode="External"/><Relationship Id="rId15" Type="http://schemas.openxmlformats.org/officeDocument/2006/relationships/hyperlink" Target="https://www.cnil.fr/fr/laureats-trophee-des-classes-2025" TargetMode="External"/><Relationship Id="rId23" Type="http://schemas.openxmlformats.org/officeDocument/2006/relationships/hyperlink" Target="https://firstlegoleaguefrance.fr/" TargetMode="External"/><Relationship Id="rId28" Type="http://schemas.openxmlformats.org/officeDocument/2006/relationships/hyperlink" Target="https://tube-numerique-educatif.apps.education.fr/w/8XmWQk6KD1Dj8WHrJH5vps" TargetMode="External"/><Relationship Id="rId36" Type="http://schemas.openxmlformats.org/officeDocument/2006/relationships/hyperlink" Target="https://dane.site.ac-lille.fr/2025/09/29/a-la-decouverte-des-rjmi-oser-les-maths-et-linformatique-au-feminin/" TargetMode="External"/><Relationship Id="rId10" Type="http://schemas.openxmlformats.org/officeDocument/2006/relationships/hyperlink" Target="https://www.education.gouv.fr/safer-internet-day-sensibiliser-aux-usages-du-numerique-344368" TargetMode="External"/><Relationship Id="rId19" Type="http://schemas.openxmlformats.org/officeDocument/2006/relationships/hyperlink" Target="https://www.skillbot.fr/" TargetMode="External"/><Relationship Id="rId31" Type="http://schemas.openxmlformats.org/officeDocument/2006/relationships/hyperlink" Target="https://dane.site.ac-lille.fr/2025/01/18/un-scientifique-dans-ma-classe-chiche/" TargetMode="External"/><Relationship Id="rId4" Type="http://schemas.openxmlformats.org/officeDocument/2006/relationships/hyperlink" Target="https://dane.site.ac-lille.fr/2025/10/01/initier-coder-creer-participez-a-la-semaine-europeenne-du-code-2025-la-code-week-est-de-retour-du-11-au-26-octobre/" TargetMode="External"/><Relationship Id="rId9" Type="http://schemas.openxmlformats.org/officeDocument/2006/relationships/hyperlink" Target="https://dane.site.ac-lille.fr/2024/10/16/la-tournee-numeriquelles-revient-prochainement-dans-les-hauts-de-france/" TargetMode="External"/><Relationship Id="rId14" Type="http://schemas.openxmlformats.org/officeDocument/2006/relationships/hyperlink" Target="https://www.nuitducode.net/" TargetMode="External"/><Relationship Id="rId22" Type="http://schemas.openxmlformats.org/officeDocument/2006/relationships/hyperlink" Target="https://pedagogie.ac-lille.fr/blaiserobotics/" TargetMode="External"/><Relationship Id="rId27" Type="http://schemas.openxmlformats.org/officeDocument/2006/relationships/hyperlink" Target="https://crep.etab.ac-lille.fr/" TargetMode="External"/><Relationship Id="rId30" Type="http://schemas.openxmlformats.org/officeDocument/2006/relationships/hyperlink" Target="https://www.youtube.com/watch?v=5ghbT2oabgM" TargetMode="External"/><Relationship Id="rId35" Type="http://schemas.openxmlformats.org/officeDocument/2006/relationships/hyperlink" Target="https://www.citizencode.net/" TargetMode="External"/><Relationship Id="rId8" Type="http://schemas.openxmlformats.org/officeDocument/2006/relationships/hyperlink" Target="https://www.semaine-nsi.fr/" TargetMode="External"/><Relationship Id="rId3" Type="http://schemas.openxmlformats.org/officeDocument/2006/relationships/hyperlink" Target="https://dane.site.ac-lille.fr/2025/09/08/bienvenue-dans-la-vie-numerique-une-nouvelle-etape-pour-loperation-bienvenueles6e/" TargetMode="External"/><Relationship Id="rId12" Type="http://schemas.openxmlformats.org/officeDocument/2006/relationships/hyperlink" Target="https://forumeduceic.fr/" TargetMode="External"/><Relationship Id="rId17" Type="http://schemas.openxmlformats.org/officeDocument/2006/relationships/hyperlink" Target="https://trophees-nsi.fr/" TargetMode="External"/><Relationship Id="rId25" Type="http://schemas.openxmlformats.org/officeDocument/2006/relationships/hyperlink" Target="https://www.parcoursmetiers.tv/concours/17-saison-18-je-filme-le-metier-qui-me-plait" TargetMode="External"/><Relationship Id="rId33" Type="http://schemas.openxmlformats.org/officeDocument/2006/relationships/hyperlink" Target="https://startupforkids.fr/programme-change-makher/" TargetMode="External"/><Relationship Id="rId38" Type="http://schemas.openxmlformats.org/officeDocument/2006/relationships/hyperlink" Target="https://dane.site.ac-lille.fr/2025/10/01/stage-de-3eme-informatique-au-feminin-du-16-au-20-decembre-2024-a-destination-de-collegiennes-2/"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ane.site.ac-lille.fr/"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dane.site.ac-lille.fr/2024/08/27/la-certification-pix-des-nouvelles-modalites-pour-la-rentree-202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hyperlink" Target="https://eduline.ac-lille.fr/sofia-fmo-acad/default/session/preregistrationadd/globalSessionId/30192/tab/trainee/pill/individualTrainingPlan/infos/102547|01|S1|2026-01-22_18:00:00|2026-01-22_18:30:00" TargetMode="External"/><Relationship Id="rId2" Type="http://schemas.openxmlformats.org/officeDocument/2006/relationships/hyperlink" Target="https://view.genially.com/5f3e7a5ba8ffb90d11ac034f" TargetMode="External"/><Relationship Id="rId1" Type="http://schemas.openxmlformats.org/officeDocument/2006/relationships/slideLayout" Target="../slideLayouts/slideLayout2.xml"/><Relationship Id="rId6" Type="http://schemas.openxmlformats.org/officeDocument/2006/relationships/hyperlink" Target="https://eduline.ac-lille.fr/sofia-fmo-acad/default/session/preregistrationadd/globalSessionId/30151/tab/trainee/pill/individualTrainingPlan/infos/102619|02|S1|2026-03-04_14:00:00|2026-03-04_15:30:00" TargetMode="External"/><Relationship Id="rId5" Type="http://schemas.openxmlformats.org/officeDocument/2006/relationships/image" Target="../media/image12.png"/><Relationship Id="rId4" Type="http://schemas.openxmlformats.org/officeDocument/2006/relationships/hyperlink" Target="https://pix.fr/support/"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view.genially.com/68b826633de8ccdca8f95b2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6" name="Image 5" descr="Une image contenant plein air, arbre, ciel, plante&#10;&#10;Le contenu généré par l’IA peut être incorrect.">
            <a:extLst>
              <a:ext uri="{FF2B5EF4-FFF2-40B4-BE49-F238E27FC236}">
                <a16:creationId xmlns:a16="http://schemas.microsoft.com/office/drawing/2014/main" id="{060D8DB8-B764-C3A3-440C-B148614A50FA}"/>
              </a:ext>
            </a:extLst>
          </p:cNvPr>
          <p:cNvPicPr>
            <a:picLocks noChangeAspect="1"/>
          </p:cNvPicPr>
          <p:nvPr/>
        </p:nvPicPr>
        <p:blipFill>
          <a:blip r:embed="rId3">
            <a:extLst>
              <a:ext uri="{837473B0-CC2E-450A-ABE3-18F120FF3D39}">
                <a1611:picAttrSrcUrl xmlns:a1611="http://schemas.microsoft.com/office/drawing/2016/11/main" r:id="rId4"/>
              </a:ext>
            </a:extLst>
          </a:blip>
          <a:srcRect l="1558" t="23391" r="7533"/>
          <a:stretch>
            <a:fillRect/>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1103FDB8-D911-F8F8-F9EC-FB7FF5435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4324"/>
            <a:ext cx="12192000" cy="2573677"/>
          </a:xfrm>
          <a:prstGeom prst="rect">
            <a:avLst/>
          </a:prstGeom>
          <a:gradFill>
            <a:gsLst>
              <a:gs pos="0">
                <a:schemeClr val="bg1">
                  <a:alpha val="0"/>
                </a:schemeClr>
              </a:gs>
              <a:gs pos="46000">
                <a:schemeClr val="bg1">
                  <a:alpha val="17000"/>
                </a:schemeClr>
              </a:gs>
              <a:gs pos="65000">
                <a:schemeClr val="bg1">
                  <a:alpha val="29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re 1">
            <a:extLst>
              <a:ext uri="{FF2B5EF4-FFF2-40B4-BE49-F238E27FC236}">
                <a16:creationId xmlns:a16="http://schemas.microsoft.com/office/drawing/2014/main" id="{C4A25C95-AB61-505D-F630-12C63C468D61}"/>
              </a:ext>
            </a:extLst>
          </p:cNvPr>
          <p:cNvSpPr>
            <a:spLocks noGrp="1"/>
          </p:cNvSpPr>
          <p:nvPr>
            <p:ph type="ctrTitle"/>
          </p:nvPr>
        </p:nvSpPr>
        <p:spPr>
          <a:xfrm>
            <a:off x="320040" y="5702710"/>
            <a:ext cx="7983068" cy="974347"/>
          </a:xfrm>
          <a:ln>
            <a:noFill/>
          </a:ln>
        </p:spPr>
        <p:txBody>
          <a:bodyPr anchor="ctr">
            <a:normAutofit/>
          </a:bodyPr>
          <a:lstStyle/>
          <a:p>
            <a:pPr>
              <a:lnSpc>
                <a:spcPct val="90000"/>
              </a:lnSpc>
            </a:pPr>
            <a:r>
              <a:rPr lang="fr-FR" sz="3100"/>
              <a:t>Webinaire de rentrée pour les collèges</a:t>
            </a:r>
          </a:p>
        </p:txBody>
      </p:sp>
      <p:sp>
        <p:nvSpPr>
          <p:cNvPr id="3" name="Sous-titre 2">
            <a:extLst>
              <a:ext uri="{FF2B5EF4-FFF2-40B4-BE49-F238E27FC236}">
                <a16:creationId xmlns:a16="http://schemas.microsoft.com/office/drawing/2014/main" id="{8221EF37-63DE-21C3-53EC-51DCAABDD9EC}"/>
              </a:ext>
            </a:extLst>
          </p:cNvPr>
          <p:cNvSpPr>
            <a:spLocks noGrp="1"/>
          </p:cNvSpPr>
          <p:nvPr>
            <p:ph type="subTitle" idx="1"/>
          </p:nvPr>
        </p:nvSpPr>
        <p:spPr>
          <a:xfrm>
            <a:off x="8303108" y="5702710"/>
            <a:ext cx="3633535" cy="974347"/>
          </a:xfrm>
        </p:spPr>
        <p:txBody>
          <a:bodyPr anchor="ctr">
            <a:normAutofit/>
          </a:bodyPr>
          <a:lstStyle/>
          <a:p>
            <a:pPr algn="r"/>
            <a:r>
              <a:rPr lang="fr-FR" sz="1800">
                <a:latin typeface="+mj-lt"/>
              </a:rPr>
              <a:t>Le 2 octobre 2025</a:t>
            </a:r>
          </a:p>
        </p:txBody>
      </p:sp>
    </p:spTree>
    <p:extLst>
      <p:ext uri="{BB962C8B-B14F-4D97-AF65-F5344CB8AC3E}">
        <p14:creationId xmlns:p14="http://schemas.microsoft.com/office/powerpoint/2010/main" val="24247504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2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60628F9-F026-C587-785C-10276AE5CFB1}"/>
              </a:ext>
            </a:extLst>
          </p:cNvPr>
          <p:cNvSpPr>
            <a:spLocks noGrp="1"/>
          </p:cNvSpPr>
          <p:nvPr>
            <p:ph type="title"/>
          </p:nvPr>
        </p:nvSpPr>
        <p:spPr>
          <a:xfrm>
            <a:off x="8399165" y="1361440"/>
            <a:ext cx="3324281" cy="2694640"/>
          </a:xfrm>
        </p:spPr>
        <p:txBody>
          <a:bodyPr vert="horz" lIns="91440" tIns="45720" rIns="91440" bIns="45720" rtlCol="0" anchor="b">
            <a:normAutofit/>
          </a:bodyPr>
          <a:lstStyle/>
          <a:p>
            <a:r>
              <a:rPr lang="en-US" sz="4400"/>
              <a:t>Le blog de la DRANE sur l’ENT</a:t>
            </a:r>
          </a:p>
        </p:txBody>
      </p:sp>
      <p:pic>
        <p:nvPicPr>
          <p:cNvPr id="4" name="Image 3">
            <a:extLst>
              <a:ext uri="{FF2B5EF4-FFF2-40B4-BE49-F238E27FC236}">
                <a16:creationId xmlns:a16="http://schemas.microsoft.com/office/drawing/2014/main" id="{3654564F-3923-A459-E301-F570B367CE80}"/>
              </a:ext>
            </a:extLst>
          </p:cNvPr>
          <p:cNvPicPr>
            <a:picLocks noChangeAspect="1"/>
          </p:cNvPicPr>
          <p:nvPr/>
        </p:nvPicPr>
        <p:blipFill>
          <a:blip r:embed="rId3"/>
          <a:stretch>
            <a:fillRect/>
          </a:stretch>
        </p:blipFill>
        <p:spPr>
          <a:xfrm>
            <a:off x="215215" y="784861"/>
            <a:ext cx="7760964" cy="5102833"/>
          </a:xfrm>
          <a:prstGeom prst="rect">
            <a:avLst/>
          </a:prstGeom>
        </p:spPr>
      </p:pic>
      <p:cxnSp>
        <p:nvCxnSpPr>
          <p:cNvPr id="35" name="Straight Connector 29">
            <a:extLst>
              <a:ext uri="{FF2B5EF4-FFF2-40B4-BE49-F238E27FC236}">
                <a16:creationId xmlns:a16="http://schemas.microsoft.com/office/drawing/2014/main" id="{F7491F31-6557-2984-60B7-24907747D8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82959" y="662940"/>
            <a:ext cx="0" cy="55321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D6F41F52-A105-7E1A-4A73-9F60379EC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4235291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BA607-DC92-80F0-2B98-4E3DD887095F}"/>
              </a:ext>
            </a:extLst>
          </p:cNvPr>
          <p:cNvSpPr>
            <a:spLocks noGrp="1"/>
          </p:cNvSpPr>
          <p:nvPr>
            <p:ph type="title"/>
          </p:nvPr>
        </p:nvSpPr>
        <p:spPr/>
        <p:txBody>
          <a:bodyPr/>
          <a:lstStyle/>
          <a:p>
            <a:r>
              <a:rPr lang="fr-FR" dirty="0"/>
              <a:t>Ted-I</a:t>
            </a:r>
          </a:p>
        </p:txBody>
      </p:sp>
      <p:pic>
        <p:nvPicPr>
          <p:cNvPr id="4" name="Image 1924648108">
            <a:extLst>
              <a:ext uri="{FF2B5EF4-FFF2-40B4-BE49-F238E27FC236}">
                <a16:creationId xmlns:a16="http://schemas.microsoft.com/office/drawing/2014/main" id="{1D88EBBD-3B10-C393-999D-585C4E3662F8}"/>
              </a:ext>
            </a:extLst>
          </p:cNvPr>
          <p:cNvPicPr>
            <a:picLocks noChangeAspect="1"/>
          </p:cNvPicPr>
          <p:nvPr/>
        </p:nvPicPr>
        <p:blipFill>
          <a:blip r:embed="rId3"/>
          <a:stretch/>
        </p:blipFill>
        <p:spPr bwMode="auto">
          <a:xfrm>
            <a:off x="800100" y="736270"/>
            <a:ext cx="5090208" cy="5405753"/>
          </a:xfrm>
          <a:prstGeom prst="rect">
            <a:avLst/>
          </a:prstGeom>
        </p:spPr>
      </p:pic>
      <p:pic>
        <p:nvPicPr>
          <p:cNvPr id="5" name="Image 1259253892">
            <a:hlinkClick r:id="rId4"/>
            <a:extLst>
              <a:ext uri="{FF2B5EF4-FFF2-40B4-BE49-F238E27FC236}">
                <a16:creationId xmlns:a16="http://schemas.microsoft.com/office/drawing/2014/main" id="{7A96DE7C-44D9-DDD1-9A9E-659632A9C2C3}"/>
              </a:ext>
            </a:extLst>
          </p:cNvPr>
          <p:cNvPicPr>
            <a:picLocks noChangeAspect="1"/>
          </p:cNvPicPr>
          <p:nvPr/>
        </p:nvPicPr>
        <p:blipFill>
          <a:blip r:embed="rId5"/>
          <a:stretch/>
        </p:blipFill>
        <p:spPr bwMode="auto">
          <a:xfrm>
            <a:off x="6556593" y="4417404"/>
            <a:ext cx="4924424" cy="1657350"/>
          </a:xfrm>
          <a:prstGeom prst="rect">
            <a:avLst/>
          </a:prstGeom>
        </p:spPr>
      </p:pic>
      <p:pic>
        <p:nvPicPr>
          <p:cNvPr id="7" name="Image 6" descr="Une image contenant texte, intérieur, Appareil de présentation, multimédia&#10;&#10;Le contenu généré par l’IA peut être incorrect.">
            <a:hlinkClick r:id="rId6"/>
            <a:extLst>
              <a:ext uri="{FF2B5EF4-FFF2-40B4-BE49-F238E27FC236}">
                <a16:creationId xmlns:a16="http://schemas.microsoft.com/office/drawing/2014/main" id="{F11A3342-58F1-E562-239C-A2BE754D5A26}"/>
              </a:ext>
            </a:extLst>
          </p:cNvPr>
          <p:cNvPicPr>
            <a:picLocks noChangeAspect="1"/>
          </p:cNvPicPr>
          <p:nvPr/>
        </p:nvPicPr>
        <p:blipFill>
          <a:blip r:embed="rId7"/>
          <a:stretch>
            <a:fillRect/>
          </a:stretch>
        </p:blipFill>
        <p:spPr>
          <a:xfrm>
            <a:off x="6840187" y="1210947"/>
            <a:ext cx="4151498" cy="2773223"/>
          </a:xfrm>
          <a:prstGeom prst="rect">
            <a:avLst/>
          </a:prstGeom>
        </p:spPr>
      </p:pic>
      <p:pic>
        <p:nvPicPr>
          <p:cNvPr id="3" name="Image 2">
            <a:extLst>
              <a:ext uri="{FF2B5EF4-FFF2-40B4-BE49-F238E27FC236}">
                <a16:creationId xmlns:a16="http://schemas.microsoft.com/office/drawing/2014/main" id="{A427FEA8-68F2-A51D-7405-D0A40AD7E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7986" y="22592"/>
            <a:ext cx="1307592" cy="1307592"/>
          </a:xfrm>
          <a:prstGeom prst="rect">
            <a:avLst/>
          </a:prstGeom>
        </p:spPr>
      </p:pic>
    </p:spTree>
    <p:extLst>
      <p:ext uri="{BB962C8B-B14F-4D97-AF65-F5344CB8AC3E}">
        <p14:creationId xmlns:p14="http://schemas.microsoft.com/office/powerpoint/2010/main" val="10611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0609C-E812-3363-2BF4-6873BE84E952}"/>
              </a:ext>
            </a:extLst>
          </p:cNvPr>
          <p:cNvSpPr>
            <a:spLocks noGrp="1"/>
          </p:cNvSpPr>
          <p:nvPr>
            <p:ph type="title"/>
          </p:nvPr>
        </p:nvSpPr>
        <p:spPr/>
        <p:txBody>
          <a:bodyPr/>
          <a:lstStyle/>
          <a:p>
            <a:r>
              <a:rPr lang="fr-FR" dirty="0"/>
              <a:t>Eléa et l’escape </a:t>
            </a:r>
            <a:r>
              <a:rPr lang="fr-FR" dirty="0" err="1"/>
              <a:t>game</a:t>
            </a:r>
            <a:r>
              <a:rPr lang="fr-FR" dirty="0"/>
              <a:t> cortex</a:t>
            </a:r>
          </a:p>
        </p:txBody>
      </p:sp>
      <p:pic>
        <p:nvPicPr>
          <p:cNvPr id="4" name="Espace réservé du contenu 3">
            <a:extLst>
              <a:ext uri="{FF2B5EF4-FFF2-40B4-BE49-F238E27FC236}">
                <a16:creationId xmlns:a16="http://schemas.microsoft.com/office/drawing/2014/main" id="{56503CDA-A23B-3D71-9099-ED4EFF699A76}"/>
              </a:ext>
            </a:extLst>
          </p:cNvPr>
          <p:cNvPicPr>
            <a:picLocks noGrp="1" noChangeAspect="1"/>
          </p:cNvPicPr>
          <p:nvPr/>
        </p:nvPicPr>
        <p:blipFill>
          <a:blip r:embed="rId3"/>
          <a:srcRect t="11113"/>
          <a:stretch/>
        </p:blipFill>
        <p:spPr bwMode="auto">
          <a:xfrm>
            <a:off x="700635" y="1544445"/>
            <a:ext cx="7291459" cy="4582188"/>
          </a:xfrm>
          <a:prstGeom prst="rect">
            <a:avLst/>
          </a:prstGeom>
        </p:spPr>
      </p:pic>
      <p:sp>
        <p:nvSpPr>
          <p:cNvPr id="6" name="ZoneTexte 5">
            <a:extLst>
              <a:ext uri="{FF2B5EF4-FFF2-40B4-BE49-F238E27FC236}">
                <a16:creationId xmlns:a16="http://schemas.microsoft.com/office/drawing/2014/main" id="{1DBFF278-1DAE-58DD-AED6-25FC9A3A5AD6}"/>
              </a:ext>
            </a:extLst>
          </p:cNvPr>
          <p:cNvSpPr txBox="1"/>
          <p:nvPr/>
        </p:nvSpPr>
        <p:spPr>
          <a:xfrm>
            <a:off x="8309760" y="1786983"/>
            <a:ext cx="3660568" cy="4062651"/>
          </a:xfrm>
          <a:prstGeom prst="rect">
            <a:avLst/>
          </a:prstGeom>
          <a:solidFill>
            <a:schemeClr val="accent6">
              <a:lumMod val="40000"/>
              <a:lumOff val="60000"/>
            </a:schemeClr>
          </a:solidFill>
          <a:ln>
            <a:solidFill>
              <a:schemeClr val="accent6">
                <a:lumMod val="50000"/>
              </a:schemeClr>
            </a:solidFill>
          </a:ln>
        </p:spPr>
        <p:txBody>
          <a:bodyPr wrap="square">
            <a:spAutoFit/>
          </a:bodyPr>
          <a:lstStyle/>
          <a:p>
            <a:r>
              <a:rPr lang="fr-FR" dirty="0">
                <a:latin typeface="+mj-lt"/>
              </a:rPr>
              <a:t>La DRANE propose un Escape Game à destination des collégiens (6°/5°). Celui-ci a 3 objectifs : </a:t>
            </a:r>
          </a:p>
          <a:p>
            <a:pPr>
              <a:buFont typeface="Arial" panose="020B0604020202020204" pitchFamily="34" charset="0"/>
              <a:buChar char="•"/>
            </a:pPr>
            <a:r>
              <a:rPr lang="fr-FR" dirty="0">
                <a:latin typeface="+mj-lt"/>
              </a:rPr>
              <a:t>Permettre aux élèves et aux enseignants de découvrir la plateforme d’apprentissage ÉLÉA,</a:t>
            </a:r>
          </a:p>
          <a:p>
            <a:pPr>
              <a:buFont typeface="Arial" panose="020B0604020202020204" pitchFamily="34" charset="0"/>
              <a:buChar char="•"/>
            </a:pPr>
            <a:r>
              <a:rPr lang="fr-FR" dirty="0">
                <a:latin typeface="+mj-lt"/>
              </a:rPr>
              <a:t>Permettre aux élèves de découvrir certaines applications disponibles sur l’ENT NEO,</a:t>
            </a:r>
          </a:p>
          <a:p>
            <a:pPr>
              <a:buFont typeface="Arial" panose="020B0604020202020204" pitchFamily="34" charset="0"/>
              <a:buChar char="•"/>
            </a:pPr>
            <a:r>
              <a:rPr lang="fr-FR" dirty="0">
                <a:latin typeface="+mj-lt"/>
              </a:rPr>
              <a:t>Sensibiliser les élèves à la sécurisation de leur environnement numérique.</a:t>
            </a:r>
          </a:p>
          <a:p>
            <a:endParaRPr lang="fr-FR" dirty="0">
              <a:latin typeface="+mj-lt"/>
            </a:endParaRPr>
          </a:p>
          <a:p>
            <a:r>
              <a:rPr lang="fr-FR" sz="1200" dirty="0">
                <a:latin typeface="+mj-lt"/>
                <a:hlinkClick r:id="rId4"/>
              </a:rPr>
              <a:t>https://dane.site.ac-lille.fr/escape-game-neo-guide-pedagogique/?utm_source=chatgpt.com</a:t>
            </a:r>
            <a:r>
              <a:rPr lang="fr-FR" sz="1200" dirty="0">
                <a:latin typeface="+mj-lt"/>
              </a:rPr>
              <a:t> </a:t>
            </a:r>
          </a:p>
        </p:txBody>
      </p:sp>
      <p:pic>
        <p:nvPicPr>
          <p:cNvPr id="8" name="Image 7" descr="Une image contenant dessin humoristique, Dessin animé, symbole, clipart&#10;&#10;Le contenu généré par l’IA peut être incorrect.">
            <a:extLst>
              <a:ext uri="{FF2B5EF4-FFF2-40B4-BE49-F238E27FC236}">
                <a16:creationId xmlns:a16="http://schemas.microsoft.com/office/drawing/2014/main" id="{AA5FD669-E1A1-EB4A-42F2-69C106D17758}"/>
              </a:ext>
            </a:extLst>
          </p:cNvPr>
          <p:cNvPicPr>
            <a:picLocks noChangeAspect="1"/>
          </p:cNvPicPr>
          <p:nvPr/>
        </p:nvPicPr>
        <p:blipFill>
          <a:blip r:embed="rId5"/>
          <a:stretch>
            <a:fillRect/>
          </a:stretch>
        </p:blipFill>
        <p:spPr>
          <a:xfrm>
            <a:off x="9573248" y="764145"/>
            <a:ext cx="1133591" cy="1022838"/>
          </a:xfrm>
          <a:prstGeom prst="rect">
            <a:avLst/>
          </a:prstGeom>
        </p:spPr>
      </p:pic>
      <p:pic>
        <p:nvPicPr>
          <p:cNvPr id="3" name="Image 2">
            <a:extLst>
              <a:ext uri="{FF2B5EF4-FFF2-40B4-BE49-F238E27FC236}">
                <a16:creationId xmlns:a16="http://schemas.microsoft.com/office/drawing/2014/main" id="{F9D137E1-349D-501E-1E2F-A234280A4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4819" y="5651291"/>
            <a:ext cx="1163345" cy="1163345"/>
          </a:xfrm>
          <a:prstGeom prst="rect">
            <a:avLst/>
          </a:prstGeom>
        </p:spPr>
      </p:pic>
    </p:spTree>
    <p:extLst>
      <p:ext uri="{BB962C8B-B14F-4D97-AF65-F5344CB8AC3E}">
        <p14:creationId xmlns:p14="http://schemas.microsoft.com/office/powerpoint/2010/main" val="51850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ffiti vert">
            <a:extLst>
              <a:ext uri="{FF2B5EF4-FFF2-40B4-BE49-F238E27FC236}">
                <a16:creationId xmlns:a16="http://schemas.microsoft.com/office/drawing/2014/main" id="{B717F329-F096-54FB-68FF-35EC234925FB}"/>
              </a:ext>
            </a:extLst>
          </p:cNvPr>
          <p:cNvPicPr>
            <a:picLocks noChangeAspect="1"/>
          </p:cNvPicPr>
          <p:nvPr/>
        </p:nvPicPr>
        <p:blipFill>
          <a:blip r:embed="rId2"/>
          <a:srcRect t="15730"/>
          <a:stretch>
            <a:fillRect/>
          </a:stretch>
        </p:blipFill>
        <p:spPr>
          <a:xfrm>
            <a:off x="118389" y="10"/>
            <a:ext cx="1219198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27F2A1F-2226-E6AE-32C6-CB44D833AA2C}"/>
              </a:ext>
            </a:extLst>
          </p:cNvPr>
          <p:cNvSpPr>
            <a:spLocks noGrp="1"/>
          </p:cNvSpPr>
          <p:nvPr>
            <p:ph type="title"/>
          </p:nvPr>
        </p:nvSpPr>
        <p:spPr>
          <a:xfrm>
            <a:off x="352054" y="157883"/>
            <a:ext cx="11724650" cy="3954040"/>
          </a:xfrm>
        </p:spPr>
        <p:txBody>
          <a:bodyPr vert="horz" lIns="91440" tIns="45720" rIns="91440" bIns="45720" rtlCol="0" anchor="b">
            <a:normAutofit/>
          </a:bodyPr>
          <a:lstStyle/>
          <a:p>
            <a:r>
              <a:rPr lang="en-US" sz="5400" dirty="0">
                <a:solidFill>
                  <a:srgbClr val="FFFFFF"/>
                </a:solidFill>
              </a:rPr>
              <a:t>La </a:t>
            </a:r>
            <a:r>
              <a:rPr lang="en-US" sz="5400" dirty="0" err="1">
                <a:solidFill>
                  <a:srgbClr val="FFFFFF"/>
                </a:solidFill>
              </a:rPr>
              <a:t>Fresque</a:t>
            </a:r>
            <a:r>
              <a:rPr lang="en-US" sz="5400" dirty="0">
                <a:solidFill>
                  <a:srgbClr val="FFFFFF"/>
                </a:solidFill>
              </a:rPr>
              <a:t> du cyber-</a:t>
            </a:r>
            <a:r>
              <a:rPr lang="en-US" sz="5400" dirty="0" err="1">
                <a:solidFill>
                  <a:srgbClr val="FFFFFF"/>
                </a:solidFill>
              </a:rPr>
              <a:t>citoyen</a:t>
            </a:r>
            <a:endParaRPr lang="en-US" sz="5400" dirty="0">
              <a:solidFill>
                <a:srgbClr val="FFFFFF"/>
              </a:solidFill>
            </a:endParaRP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4478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00980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u de sensibilisation à la cybersécurité - Fresque des Cybercitoyens">
            <a:extLst>
              <a:ext uri="{FF2B5EF4-FFF2-40B4-BE49-F238E27FC236}">
                <a16:creationId xmlns:a16="http://schemas.microsoft.com/office/drawing/2014/main" id="{2F4FEF35-D6E4-FEB5-E0FE-3C44AD6AC7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464" b="14031"/>
          <a:stretch>
            <a:fillRect/>
          </a:stretch>
        </p:blipFill>
        <p:spPr bwMode="auto">
          <a:xfrm>
            <a:off x="21" y="-134902"/>
            <a:ext cx="12191979"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9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9F6BDE4-D697-42BF-D6C8-7FBC642DCAEB}"/>
              </a:ext>
            </a:extLst>
          </p:cNvPr>
          <p:cNvSpPr txBox="1"/>
          <p:nvPr/>
        </p:nvSpPr>
        <p:spPr>
          <a:xfrm>
            <a:off x="1081089" y="2535495"/>
            <a:ext cx="3274060" cy="317500"/>
          </a:xfrm>
          <a:prstGeom prst="rect">
            <a:avLst/>
          </a:prstGeom>
          <a:solidFill>
            <a:srgbClr val="1CACE3"/>
          </a:solidFill>
          <a:ln w="15240">
            <a:solidFill>
              <a:srgbClr val="1CACE3"/>
            </a:solidFill>
          </a:ln>
        </p:spPr>
        <p:txBody>
          <a:bodyPr vert="horz" wrap="square" lIns="0" tIns="0" rIns="0" bIns="0" rtlCol="0">
            <a:spAutoFit/>
          </a:bodyPr>
          <a:lstStyle/>
          <a:p>
            <a:pPr marL="430530">
              <a:lnSpc>
                <a:spcPts val="2495"/>
              </a:lnSpc>
            </a:pPr>
            <a:r>
              <a:rPr sz="2800" spc="-10" dirty="0">
                <a:latin typeface="Tw Cen MT"/>
                <a:cs typeface="Tw Cen MT"/>
              </a:rPr>
              <a:t>Evénements</a:t>
            </a:r>
            <a:endParaRPr sz="2800" dirty="0">
              <a:latin typeface="Tw Cen MT"/>
              <a:cs typeface="Tw Cen MT"/>
            </a:endParaRPr>
          </a:p>
        </p:txBody>
      </p:sp>
      <p:sp>
        <p:nvSpPr>
          <p:cNvPr id="7" name="object 5">
            <a:extLst>
              <a:ext uri="{FF2B5EF4-FFF2-40B4-BE49-F238E27FC236}">
                <a16:creationId xmlns:a16="http://schemas.microsoft.com/office/drawing/2014/main" id="{114B9C55-0D43-E0FB-04B8-48138784DC04}"/>
              </a:ext>
            </a:extLst>
          </p:cNvPr>
          <p:cNvSpPr txBox="1"/>
          <p:nvPr/>
        </p:nvSpPr>
        <p:spPr>
          <a:xfrm>
            <a:off x="1490459" y="2852995"/>
            <a:ext cx="3543112" cy="3961982"/>
          </a:xfrm>
          <a:prstGeom prst="rect">
            <a:avLst/>
          </a:prstGeom>
        </p:spPr>
        <p:txBody>
          <a:bodyPr vert="horz" wrap="square" lIns="0" tIns="12065" rIns="0" bIns="0" rtlCol="0">
            <a:spAutoFit/>
          </a:bodyPr>
          <a:lstStyle/>
          <a:p>
            <a:pPr marL="182880" indent="-170180">
              <a:lnSpc>
                <a:spcPts val="1875"/>
              </a:lnSpc>
              <a:spcBef>
                <a:spcPts val="95"/>
              </a:spcBef>
              <a:buClr>
                <a:srgbClr val="000000"/>
              </a:buClr>
              <a:buFontTx/>
              <a:buChar char="•"/>
              <a:tabLst>
                <a:tab pos="182880" algn="l"/>
              </a:tabLst>
            </a:pPr>
            <a:r>
              <a:rPr lang="fr-FR" sz="1600" spc="-10" dirty="0">
                <a:solidFill>
                  <a:srgbClr val="6B9F24"/>
                </a:solidFill>
                <a:latin typeface="Tw Cen MT"/>
                <a:cs typeface="Tw Cen MT"/>
                <a:hlinkClick r:id="rId3"/>
              </a:rPr>
              <a:t>#Bienvenules</a:t>
            </a:r>
            <a:r>
              <a:rPr lang="fr-FR" sz="1600" spc="15" dirty="0">
                <a:solidFill>
                  <a:srgbClr val="6B9F24"/>
                </a:solidFill>
                <a:latin typeface="Tw Cen MT"/>
                <a:cs typeface="Tw Cen MT"/>
                <a:hlinkClick r:id="rId3"/>
              </a:rPr>
              <a:t> </a:t>
            </a:r>
            <a:r>
              <a:rPr lang="fr-FR" sz="1600" dirty="0">
                <a:solidFill>
                  <a:srgbClr val="6B9F24"/>
                </a:solidFill>
                <a:latin typeface="Tw Cen MT"/>
                <a:cs typeface="Tw Cen MT"/>
                <a:hlinkClick r:id="rId3"/>
              </a:rPr>
              <a:t>6</a:t>
            </a:r>
            <a:r>
              <a:rPr lang="fr-FR" sz="1575" baseline="26455" dirty="0">
                <a:solidFill>
                  <a:srgbClr val="6B9F24"/>
                </a:solidFill>
                <a:latin typeface="Tw Cen MT"/>
                <a:cs typeface="Tw Cen MT"/>
                <a:hlinkClick r:id="rId3"/>
              </a:rPr>
              <a:t>ème</a:t>
            </a:r>
            <a:r>
              <a:rPr lang="fr-FR" sz="1575" spc="225" baseline="26455" dirty="0">
                <a:solidFill>
                  <a:srgbClr val="6B9F24"/>
                </a:solidFill>
                <a:latin typeface="Tw Cen MT"/>
                <a:cs typeface="Tw Cen MT"/>
              </a:rPr>
              <a:t> </a:t>
            </a:r>
            <a:r>
              <a:rPr lang="fr-FR" sz="1200" spc="-10" dirty="0">
                <a:latin typeface="Tw Cen MT"/>
                <a:cs typeface="Tw Cen MT"/>
              </a:rPr>
              <a:t>(septembre)</a:t>
            </a:r>
            <a:endParaRPr lang="fr-FR" sz="1200" dirty="0">
              <a:latin typeface="Tw Cen MT"/>
              <a:cs typeface="Tw Cen MT"/>
            </a:endParaRPr>
          </a:p>
          <a:p>
            <a:pPr marL="182880" indent="-170180">
              <a:lnSpc>
                <a:spcPts val="1875"/>
              </a:lnSpc>
              <a:spcBef>
                <a:spcPts val="95"/>
              </a:spcBef>
              <a:buClr>
                <a:srgbClr val="000000"/>
              </a:buClr>
              <a:buChar char="•"/>
              <a:tabLst>
                <a:tab pos="182880" algn="l"/>
              </a:tabLst>
            </a:pPr>
            <a:r>
              <a:rPr sz="1600" u="heavy" dirty="0">
                <a:solidFill>
                  <a:srgbClr val="6B9F24"/>
                </a:solidFill>
                <a:uFill>
                  <a:solidFill>
                    <a:srgbClr val="6B9F24"/>
                  </a:solidFill>
                </a:uFill>
                <a:latin typeface="Tw Cen MT"/>
                <a:cs typeface="Tw Cen MT"/>
                <a:hlinkClick r:id="rId4"/>
              </a:rPr>
              <a:t>Code</a:t>
            </a:r>
            <a:r>
              <a:rPr sz="1600" u="heavy" spc="-30" dirty="0">
                <a:solidFill>
                  <a:srgbClr val="6B9F24"/>
                </a:solidFill>
                <a:uFill>
                  <a:solidFill>
                    <a:srgbClr val="6B9F24"/>
                  </a:solidFill>
                </a:uFill>
                <a:latin typeface="Tw Cen MT"/>
                <a:cs typeface="Tw Cen MT"/>
                <a:hlinkClick r:id="rId4"/>
              </a:rPr>
              <a:t> </a:t>
            </a:r>
            <a:r>
              <a:rPr sz="1600" u="heavy" spc="-25" dirty="0">
                <a:solidFill>
                  <a:srgbClr val="6B9F24"/>
                </a:solidFill>
                <a:uFill>
                  <a:solidFill>
                    <a:srgbClr val="6B9F24"/>
                  </a:solidFill>
                </a:uFill>
                <a:latin typeface="Tw Cen MT"/>
                <a:cs typeface="Tw Cen MT"/>
                <a:hlinkClick r:id="rId4"/>
              </a:rPr>
              <a:t>Week</a:t>
            </a:r>
            <a:r>
              <a:rPr sz="1600" u="heavy" spc="-35" dirty="0">
                <a:solidFill>
                  <a:srgbClr val="6B9F24"/>
                </a:solidFill>
                <a:uFill>
                  <a:solidFill>
                    <a:srgbClr val="6B9F24"/>
                  </a:solidFill>
                </a:uFill>
                <a:latin typeface="Tw Cen MT"/>
                <a:cs typeface="Tw Cen MT"/>
              </a:rPr>
              <a:t> </a:t>
            </a:r>
            <a:r>
              <a:rPr sz="1200" u="none" dirty="0">
                <a:latin typeface="Tw Cen MT"/>
                <a:cs typeface="Tw Cen MT"/>
              </a:rPr>
              <a:t>(</a:t>
            </a:r>
            <a:r>
              <a:rPr lang="fr-FR" sz="1200" u="none" dirty="0">
                <a:latin typeface="Tw Cen MT"/>
                <a:cs typeface="Tw Cen MT"/>
              </a:rPr>
              <a:t>11 au 26 </a:t>
            </a:r>
            <a:r>
              <a:rPr sz="1200" u="none" spc="-10" dirty="0" err="1">
                <a:latin typeface="Tw Cen MT"/>
                <a:cs typeface="Tw Cen MT"/>
              </a:rPr>
              <a:t>octobre</a:t>
            </a:r>
            <a:r>
              <a:rPr sz="1200" u="none" spc="-10" dirty="0">
                <a:latin typeface="Tw Cen MT"/>
                <a:cs typeface="Tw Cen MT"/>
              </a:rPr>
              <a:t>)</a:t>
            </a:r>
            <a:endParaRPr lang="fr-FR" sz="1200" u="none" spc="-10" dirty="0">
              <a:latin typeface="Tw Cen MT"/>
              <a:cs typeface="Tw Cen MT"/>
            </a:endParaRPr>
          </a:p>
          <a:p>
            <a:pPr marL="182880" indent="-170180">
              <a:lnSpc>
                <a:spcPts val="1875"/>
              </a:lnSpc>
              <a:spcBef>
                <a:spcPts val="95"/>
              </a:spcBef>
              <a:buClr>
                <a:srgbClr val="000000"/>
              </a:buClr>
              <a:buChar char="•"/>
              <a:tabLst>
                <a:tab pos="182880" algn="l"/>
              </a:tabLst>
            </a:pPr>
            <a:r>
              <a:rPr lang="fr-FR" sz="1600" spc="-10" dirty="0" err="1">
                <a:latin typeface="Tw Cen MT"/>
                <a:cs typeface="Tw Cen MT"/>
                <a:hlinkClick r:id="rId5"/>
              </a:rPr>
              <a:t>Cybermois</a:t>
            </a:r>
            <a:r>
              <a:rPr lang="fr-FR" sz="1200" spc="-10" dirty="0">
                <a:latin typeface="Tw Cen MT"/>
                <a:cs typeface="Tw Cen MT"/>
              </a:rPr>
              <a:t> (Octobre)</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6"/>
              </a:rPr>
              <a:t>Educatech</a:t>
            </a:r>
            <a:r>
              <a:rPr sz="1600" u="none" spc="20" dirty="0">
                <a:solidFill>
                  <a:srgbClr val="6B9F24"/>
                </a:solidFill>
                <a:latin typeface="Tw Cen MT"/>
                <a:cs typeface="Tw Cen MT"/>
              </a:rPr>
              <a:t> </a:t>
            </a:r>
            <a:r>
              <a:rPr sz="1200" u="none" dirty="0">
                <a:latin typeface="Tw Cen MT"/>
                <a:cs typeface="Tw Cen MT"/>
              </a:rPr>
              <a:t>(1</a:t>
            </a:r>
            <a:r>
              <a:rPr lang="fr-FR" sz="1200" u="none" dirty="0">
                <a:latin typeface="Tw Cen MT"/>
                <a:cs typeface="Tw Cen MT"/>
              </a:rPr>
              <a:t>9</a:t>
            </a:r>
            <a:r>
              <a:rPr sz="1200" u="none" spc="-15" dirty="0">
                <a:latin typeface="Tw Cen MT"/>
                <a:cs typeface="Tw Cen MT"/>
              </a:rPr>
              <a:t> </a:t>
            </a:r>
            <a:r>
              <a:rPr sz="1200" u="none" dirty="0">
                <a:latin typeface="Tw Cen MT"/>
                <a:cs typeface="Tw Cen MT"/>
              </a:rPr>
              <a:t>au</a:t>
            </a:r>
            <a:r>
              <a:rPr sz="1200" u="none" spc="-20" dirty="0">
                <a:latin typeface="Tw Cen MT"/>
                <a:cs typeface="Tw Cen MT"/>
              </a:rPr>
              <a:t> </a:t>
            </a:r>
            <a:r>
              <a:rPr lang="fr-FR" sz="1200" u="none" dirty="0">
                <a:latin typeface="Tw Cen MT"/>
                <a:cs typeface="Tw Cen MT"/>
              </a:rPr>
              <a:t>21</a:t>
            </a:r>
            <a:r>
              <a:rPr sz="1200" u="none" spc="-5" dirty="0">
                <a:latin typeface="Tw Cen MT"/>
                <a:cs typeface="Tw Cen MT"/>
              </a:rPr>
              <a:t> </a:t>
            </a:r>
            <a:r>
              <a:rPr sz="1200" u="none" spc="-20" dirty="0" err="1">
                <a:latin typeface="Tw Cen MT"/>
                <a:cs typeface="Tw Cen MT"/>
              </a:rPr>
              <a:t>nov</a:t>
            </a:r>
            <a:r>
              <a:rPr sz="1200" u="none" spc="-20" dirty="0">
                <a:latin typeface="Tw Cen MT"/>
                <a:cs typeface="Tw Cen MT"/>
              </a:rPr>
              <a:t>)</a:t>
            </a:r>
            <a:endParaRPr lang="fr-FR" sz="1200" u="none" spc="-20" dirty="0">
              <a:latin typeface="Tw Cen MT"/>
              <a:cs typeface="Tw Cen MT"/>
            </a:endParaRPr>
          </a:p>
          <a:p>
            <a:pPr marL="182880" indent="-170180">
              <a:lnSpc>
                <a:spcPts val="1830"/>
              </a:lnSpc>
              <a:buClr>
                <a:srgbClr val="000000"/>
              </a:buClr>
              <a:buChar char="•"/>
              <a:tabLst>
                <a:tab pos="182880" algn="l"/>
              </a:tabLst>
            </a:pPr>
            <a:r>
              <a:rPr lang="fr-FR" sz="1600" spc="-20" dirty="0">
                <a:latin typeface="Tw Cen MT"/>
                <a:cs typeface="Tw Cen MT"/>
                <a:hlinkClick r:id="rId7"/>
              </a:rPr>
              <a:t>Salon </a:t>
            </a:r>
            <a:r>
              <a:rPr lang="fr-FR" sz="1600" spc="-20" dirty="0" err="1">
                <a:latin typeface="Tw Cen MT"/>
                <a:cs typeface="Tw Cen MT"/>
                <a:hlinkClick r:id="rId7"/>
              </a:rPr>
              <a:t>Robotik</a:t>
            </a:r>
            <a:r>
              <a:rPr lang="fr-FR" sz="1600" spc="-20" dirty="0">
                <a:latin typeface="Tw Cen MT"/>
                <a:cs typeface="Tw Cen MT"/>
                <a:hlinkClick r:id="rId7"/>
              </a:rPr>
              <a:t> Orchies </a:t>
            </a:r>
            <a:r>
              <a:rPr lang="fr-FR" sz="1200" spc="-20" dirty="0">
                <a:latin typeface="Tw Cen MT"/>
                <a:cs typeface="Tw Cen MT"/>
              </a:rPr>
              <a:t>(27 au 30 </a:t>
            </a:r>
            <a:r>
              <a:rPr lang="fr-FR" sz="1200" spc="-20" dirty="0" err="1">
                <a:latin typeface="Tw Cen MT"/>
                <a:cs typeface="Tw Cen MT"/>
              </a:rPr>
              <a:t>nov</a:t>
            </a:r>
            <a:r>
              <a:rPr lang="fr-FR" sz="1200" spc="-20" dirty="0">
                <a:latin typeface="Tw Cen MT"/>
                <a:cs typeface="Tw Cen MT"/>
              </a:rPr>
              <a:t>)</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8"/>
              </a:rPr>
              <a:t>Semaine</a:t>
            </a:r>
            <a:r>
              <a:rPr sz="1600" u="heavy" spc="-25" dirty="0">
                <a:solidFill>
                  <a:srgbClr val="6B9F24"/>
                </a:solidFill>
                <a:uFill>
                  <a:solidFill>
                    <a:srgbClr val="6B9F24"/>
                  </a:solidFill>
                </a:uFill>
                <a:latin typeface="Tw Cen MT"/>
                <a:cs typeface="Tw Cen MT"/>
                <a:hlinkClick r:id="rId8"/>
              </a:rPr>
              <a:t> </a:t>
            </a:r>
            <a:r>
              <a:rPr sz="1600" u="heavy" dirty="0">
                <a:solidFill>
                  <a:srgbClr val="6B9F24"/>
                </a:solidFill>
                <a:uFill>
                  <a:solidFill>
                    <a:srgbClr val="6B9F24"/>
                  </a:solidFill>
                </a:uFill>
                <a:latin typeface="Tw Cen MT"/>
                <a:cs typeface="Tw Cen MT"/>
                <a:hlinkClick r:id="rId8"/>
              </a:rPr>
              <a:t>NSI</a:t>
            </a:r>
            <a:r>
              <a:rPr sz="1600" u="none" spc="-10" dirty="0">
                <a:solidFill>
                  <a:srgbClr val="6B9F24"/>
                </a:solidFill>
                <a:latin typeface="Tw Cen MT"/>
                <a:cs typeface="Tw Cen MT"/>
              </a:rPr>
              <a:t> </a:t>
            </a:r>
            <a:r>
              <a:rPr sz="1200" u="none" dirty="0">
                <a:latin typeface="Tw Cen MT"/>
                <a:cs typeface="Tw Cen MT"/>
              </a:rPr>
              <a:t>(</a:t>
            </a:r>
            <a:r>
              <a:rPr lang="fr-FR" sz="1200" u="none" dirty="0">
                <a:latin typeface="Tw Cen MT"/>
                <a:cs typeface="Tw Cen MT"/>
              </a:rPr>
              <a:t>8</a:t>
            </a:r>
            <a:r>
              <a:rPr sz="1200" u="none" spc="-30" dirty="0">
                <a:latin typeface="Tw Cen MT"/>
                <a:cs typeface="Tw Cen MT"/>
              </a:rPr>
              <a:t> </a:t>
            </a:r>
            <a:r>
              <a:rPr sz="1200" u="none" dirty="0">
                <a:latin typeface="Tw Cen MT"/>
                <a:cs typeface="Tw Cen MT"/>
              </a:rPr>
              <a:t>au</a:t>
            </a:r>
            <a:r>
              <a:rPr sz="1200" u="none" spc="-20" dirty="0">
                <a:latin typeface="Tw Cen MT"/>
                <a:cs typeface="Tw Cen MT"/>
              </a:rPr>
              <a:t> </a:t>
            </a:r>
            <a:r>
              <a:rPr lang="fr-FR" sz="1200" u="none" dirty="0">
                <a:latin typeface="Tw Cen MT"/>
                <a:cs typeface="Tw Cen MT"/>
              </a:rPr>
              <a:t>13</a:t>
            </a:r>
            <a:r>
              <a:rPr sz="1200" u="none" spc="-15" dirty="0">
                <a:latin typeface="Tw Cen MT"/>
                <a:cs typeface="Tw Cen MT"/>
              </a:rPr>
              <a:t> </a:t>
            </a:r>
            <a:r>
              <a:rPr sz="1200" u="none" spc="-20" dirty="0">
                <a:latin typeface="Tw Cen MT"/>
                <a:cs typeface="Tw Cen MT"/>
              </a:rPr>
              <a:t>déc)</a:t>
            </a:r>
            <a:endParaRPr sz="1200" dirty="0">
              <a:latin typeface="Tw Cen MT"/>
              <a:cs typeface="Tw Cen MT"/>
            </a:endParaRPr>
          </a:p>
          <a:p>
            <a:pPr marL="182880" indent="-170180">
              <a:lnSpc>
                <a:spcPts val="1825"/>
              </a:lnSpc>
              <a:buClr>
                <a:srgbClr val="000000"/>
              </a:buClr>
              <a:buChar char="•"/>
              <a:tabLst>
                <a:tab pos="182880" algn="l"/>
              </a:tabLst>
            </a:pPr>
            <a:r>
              <a:rPr sz="1600" u="heavy" dirty="0" err="1">
                <a:solidFill>
                  <a:srgbClr val="6B9F24"/>
                </a:solidFill>
                <a:uFill>
                  <a:solidFill>
                    <a:srgbClr val="6B9F24"/>
                  </a:solidFill>
                </a:uFill>
                <a:latin typeface="Tw Cen MT"/>
                <a:cs typeface="Tw Cen MT"/>
                <a:hlinkClick r:id="rId9"/>
              </a:rPr>
              <a:t>Numériqu’elles</a:t>
            </a:r>
            <a:r>
              <a:rPr sz="1600" u="none" spc="-5" dirty="0">
                <a:solidFill>
                  <a:srgbClr val="6B9F24"/>
                </a:solidFill>
                <a:latin typeface="Tw Cen MT"/>
                <a:cs typeface="Tw Cen MT"/>
              </a:rPr>
              <a:t> </a:t>
            </a:r>
            <a:r>
              <a:rPr sz="1200" u="none" dirty="0">
                <a:latin typeface="Tw Cen MT"/>
                <a:cs typeface="Tw Cen MT"/>
              </a:rPr>
              <a:t>(</a:t>
            </a:r>
            <a:r>
              <a:rPr lang="fr-FR" sz="1200" u="none" dirty="0">
                <a:latin typeface="Tw Cen MT"/>
                <a:cs typeface="Tw Cen MT"/>
              </a:rPr>
              <a:t>dates à venir</a:t>
            </a:r>
            <a:r>
              <a:rPr sz="1200" u="none" spc="-10" dirty="0">
                <a:latin typeface="Tw Cen MT"/>
                <a:cs typeface="Tw Cen MT"/>
              </a:rPr>
              <a:t>)</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0"/>
              </a:rPr>
              <a:t>Safer</a:t>
            </a:r>
            <a:r>
              <a:rPr sz="1600" u="heavy" spc="-25" dirty="0">
                <a:solidFill>
                  <a:srgbClr val="6B9F24"/>
                </a:solidFill>
                <a:uFill>
                  <a:solidFill>
                    <a:srgbClr val="6B9F24"/>
                  </a:solidFill>
                </a:uFill>
                <a:latin typeface="Tw Cen MT"/>
                <a:cs typeface="Tw Cen MT"/>
                <a:hlinkClick r:id="rId10"/>
              </a:rPr>
              <a:t> </a:t>
            </a:r>
            <a:r>
              <a:rPr sz="1600" u="heavy" dirty="0">
                <a:solidFill>
                  <a:srgbClr val="6B9F24"/>
                </a:solidFill>
                <a:uFill>
                  <a:solidFill>
                    <a:srgbClr val="6B9F24"/>
                  </a:solidFill>
                </a:uFill>
                <a:latin typeface="Tw Cen MT"/>
                <a:cs typeface="Tw Cen MT"/>
                <a:hlinkClick r:id="rId10"/>
              </a:rPr>
              <a:t>Internet</a:t>
            </a:r>
            <a:r>
              <a:rPr sz="1600" u="heavy" spc="-35" dirty="0">
                <a:solidFill>
                  <a:srgbClr val="6B9F24"/>
                </a:solidFill>
                <a:uFill>
                  <a:solidFill>
                    <a:srgbClr val="6B9F24"/>
                  </a:solidFill>
                </a:uFill>
                <a:latin typeface="Tw Cen MT"/>
                <a:cs typeface="Tw Cen MT"/>
                <a:hlinkClick r:id="rId10"/>
              </a:rPr>
              <a:t> </a:t>
            </a:r>
            <a:r>
              <a:rPr sz="1600" u="heavy" dirty="0">
                <a:solidFill>
                  <a:srgbClr val="6B9F24"/>
                </a:solidFill>
                <a:uFill>
                  <a:solidFill>
                    <a:srgbClr val="6B9F24"/>
                  </a:solidFill>
                </a:uFill>
                <a:latin typeface="Tw Cen MT"/>
                <a:cs typeface="Tw Cen MT"/>
                <a:hlinkClick r:id="rId10"/>
              </a:rPr>
              <a:t>Day</a:t>
            </a:r>
            <a:r>
              <a:rPr sz="1600" u="none" spc="-10" dirty="0">
                <a:solidFill>
                  <a:srgbClr val="6B9F24"/>
                </a:solidFill>
                <a:latin typeface="Tw Cen MT"/>
                <a:cs typeface="Tw Cen MT"/>
              </a:rPr>
              <a:t> </a:t>
            </a:r>
            <a:r>
              <a:rPr sz="1200" u="none" dirty="0">
                <a:latin typeface="Tw Cen MT"/>
                <a:cs typeface="Tw Cen MT"/>
              </a:rPr>
              <a:t>(</a:t>
            </a:r>
            <a:r>
              <a:rPr sz="1200" u="none" spc="-25" dirty="0">
                <a:latin typeface="Tw Cen MT"/>
                <a:cs typeface="Tw Cen MT"/>
              </a:rPr>
              <a:t> </a:t>
            </a:r>
            <a:r>
              <a:rPr sz="1200" u="none" dirty="0">
                <a:latin typeface="Tw Cen MT"/>
                <a:cs typeface="Tw Cen MT"/>
              </a:rPr>
              <a:t>A</a:t>
            </a:r>
            <a:r>
              <a:rPr sz="1200" u="none" spc="-30" dirty="0">
                <a:latin typeface="Tw Cen MT"/>
                <a:cs typeface="Tw Cen MT"/>
              </a:rPr>
              <a:t> </a:t>
            </a:r>
            <a:r>
              <a:rPr sz="1200" u="none" dirty="0">
                <a:latin typeface="Tw Cen MT"/>
                <a:cs typeface="Tw Cen MT"/>
              </a:rPr>
              <a:t>partir1</a:t>
            </a:r>
            <a:r>
              <a:rPr lang="fr-FR" sz="1200" u="none" dirty="0">
                <a:latin typeface="Tw Cen MT"/>
                <a:cs typeface="Tw Cen MT"/>
              </a:rPr>
              <a:t>0</a:t>
            </a:r>
            <a:r>
              <a:rPr sz="1200" u="none" spc="-15" dirty="0">
                <a:latin typeface="Tw Cen MT"/>
                <a:cs typeface="Tw Cen MT"/>
              </a:rPr>
              <a:t> </a:t>
            </a:r>
            <a:r>
              <a:rPr sz="1200" u="none" spc="-20" dirty="0">
                <a:latin typeface="Tw Cen MT"/>
                <a:cs typeface="Tw Cen MT"/>
              </a:rPr>
              <a:t>fév)</a:t>
            </a:r>
            <a:endParaRPr sz="1200" dirty="0">
              <a:latin typeface="Tw Cen MT"/>
              <a:cs typeface="Tw Cen MT"/>
            </a:endParaRPr>
          </a:p>
          <a:p>
            <a:pPr marL="182880" indent="-170180">
              <a:lnSpc>
                <a:spcPts val="1705"/>
              </a:lnSpc>
              <a:buClr>
                <a:srgbClr val="000000"/>
              </a:buClr>
              <a:buChar char="•"/>
              <a:tabLst>
                <a:tab pos="182880" algn="l"/>
              </a:tabLst>
            </a:pPr>
            <a:r>
              <a:rPr sz="1600" u="heavy" dirty="0" err="1">
                <a:solidFill>
                  <a:srgbClr val="6B9F24"/>
                </a:solidFill>
                <a:uFill>
                  <a:solidFill>
                    <a:srgbClr val="6B9F24"/>
                  </a:solidFill>
                </a:uFill>
                <a:latin typeface="Tw Cen MT"/>
                <a:cs typeface="Tw Cen MT"/>
                <a:hlinkClick r:id="rId11"/>
              </a:rPr>
              <a:t>Journée</a:t>
            </a:r>
            <a:r>
              <a:rPr lang="fr-FR" sz="1600" u="heavy" dirty="0">
                <a:solidFill>
                  <a:srgbClr val="6B9F24"/>
                </a:solidFill>
                <a:uFill>
                  <a:solidFill>
                    <a:srgbClr val="6B9F24"/>
                  </a:solidFill>
                </a:uFill>
                <a:latin typeface="Tw Cen MT"/>
                <a:cs typeface="Tw Cen MT"/>
                <a:hlinkClick r:id="rId11"/>
              </a:rPr>
              <a:t>s</a:t>
            </a:r>
            <a:r>
              <a:rPr sz="1600" u="heavy" spc="-35" dirty="0">
                <a:solidFill>
                  <a:srgbClr val="6B9F24"/>
                </a:solidFill>
                <a:uFill>
                  <a:solidFill>
                    <a:srgbClr val="6B9F24"/>
                  </a:solidFill>
                </a:uFill>
                <a:latin typeface="Tw Cen MT"/>
                <a:cs typeface="Tw Cen MT"/>
                <a:hlinkClick r:id="rId11"/>
              </a:rPr>
              <a:t> </a:t>
            </a:r>
            <a:r>
              <a:rPr sz="1600" u="heavy" dirty="0">
                <a:solidFill>
                  <a:srgbClr val="6B9F24"/>
                </a:solidFill>
                <a:uFill>
                  <a:solidFill>
                    <a:srgbClr val="6B9F24"/>
                  </a:solidFill>
                </a:uFill>
                <a:latin typeface="Tw Cen MT"/>
                <a:cs typeface="Tw Cen MT"/>
                <a:hlinkClick r:id="rId11"/>
              </a:rPr>
              <a:t>du</a:t>
            </a:r>
            <a:r>
              <a:rPr sz="1600" u="heavy" spc="-45" dirty="0">
                <a:solidFill>
                  <a:srgbClr val="6B9F24"/>
                </a:solidFill>
                <a:uFill>
                  <a:solidFill>
                    <a:srgbClr val="6B9F24"/>
                  </a:solidFill>
                </a:uFill>
                <a:latin typeface="Tw Cen MT"/>
                <a:cs typeface="Tw Cen MT"/>
                <a:hlinkClick r:id="rId11"/>
              </a:rPr>
              <a:t> </a:t>
            </a:r>
            <a:r>
              <a:rPr sz="1600" u="heavy" dirty="0">
                <a:solidFill>
                  <a:srgbClr val="6B9F24"/>
                </a:solidFill>
                <a:uFill>
                  <a:solidFill>
                    <a:srgbClr val="6B9F24"/>
                  </a:solidFill>
                </a:uFill>
                <a:latin typeface="Tw Cen MT"/>
                <a:cs typeface="Tw Cen MT"/>
                <a:hlinkClick r:id="rId11"/>
              </a:rPr>
              <a:t>numérique</a:t>
            </a:r>
            <a:r>
              <a:rPr sz="1600" u="heavy" spc="-20" dirty="0">
                <a:solidFill>
                  <a:srgbClr val="6B9F24"/>
                </a:solidFill>
                <a:uFill>
                  <a:solidFill>
                    <a:srgbClr val="6B9F24"/>
                  </a:solidFill>
                </a:uFill>
                <a:latin typeface="Tw Cen MT"/>
                <a:cs typeface="Tw Cen MT"/>
                <a:hlinkClick r:id="rId11"/>
              </a:rPr>
              <a:t> </a:t>
            </a:r>
            <a:r>
              <a:rPr lang="fr-FR" sz="1600" u="heavy" spc="-20" dirty="0">
                <a:solidFill>
                  <a:srgbClr val="6B9F24"/>
                </a:solidFill>
                <a:uFill>
                  <a:solidFill>
                    <a:srgbClr val="6B9F24"/>
                  </a:solidFill>
                </a:uFill>
                <a:latin typeface="Tw Cen MT"/>
                <a:cs typeface="Tw Cen MT"/>
                <a:hlinkClick r:id="rId11"/>
              </a:rPr>
              <a:t>DRANE</a:t>
            </a:r>
            <a:r>
              <a:rPr sz="1600" u="none" spc="-10" dirty="0">
                <a:solidFill>
                  <a:srgbClr val="6B9F24"/>
                </a:solidFill>
                <a:latin typeface="Tw Cen MT"/>
                <a:cs typeface="Tw Cen MT"/>
                <a:hlinkClick r:id="rId11"/>
              </a:rPr>
              <a:t> </a:t>
            </a:r>
            <a:r>
              <a:rPr sz="1200" u="none" dirty="0">
                <a:solidFill>
                  <a:schemeClr val="tx1"/>
                </a:solidFill>
                <a:latin typeface="Tw Cen MT"/>
                <a:cs typeface="Tw Cen MT"/>
              </a:rPr>
              <a:t>(</a:t>
            </a:r>
            <a:r>
              <a:rPr lang="fr-FR" sz="1200" u="none" dirty="0">
                <a:solidFill>
                  <a:schemeClr val="tx1"/>
                </a:solidFill>
                <a:latin typeface="Tw Cen MT"/>
                <a:cs typeface="Tw Cen MT"/>
              </a:rPr>
              <a:t>14/01St Omer et 11/03 Valenciennes</a:t>
            </a:r>
            <a:r>
              <a:rPr sz="1200" u="none" spc="-10" dirty="0">
                <a:solidFill>
                  <a:schemeClr val="tx1"/>
                </a:solidFill>
                <a:latin typeface="Tw Cen MT"/>
                <a:cs typeface="Tw Cen MT"/>
              </a:rPr>
              <a:t>)</a:t>
            </a:r>
            <a:endParaRPr sz="1200" dirty="0">
              <a:solidFill>
                <a:schemeClr val="tx1"/>
              </a:solidFill>
              <a:latin typeface="Tw Cen MT"/>
              <a:cs typeface="Tw Cen MT"/>
            </a:endParaRPr>
          </a:p>
          <a:p>
            <a:pPr marL="182245" marR="135890" indent="-170180">
              <a:lnSpc>
                <a:spcPts val="1570"/>
              </a:lnSpc>
              <a:spcBef>
                <a:spcPts val="300"/>
              </a:spcBef>
              <a:buChar char="•"/>
              <a:tabLst>
                <a:tab pos="184785" algn="l"/>
              </a:tabLst>
            </a:pPr>
            <a:r>
              <a:rPr lang="fr-FR" sz="1600" dirty="0" err="1">
                <a:solidFill>
                  <a:srgbClr val="6C9F27"/>
                </a:solidFill>
                <a:latin typeface="Tw Cen MT"/>
                <a:cs typeface="Tw Cen MT"/>
                <a:hlinkClick r:id="rId11"/>
              </a:rPr>
              <a:t>MasterClass</a:t>
            </a:r>
            <a:r>
              <a:rPr lang="fr-FR" sz="1600" dirty="0">
                <a:solidFill>
                  <a:srgbClr val="6C9F27"/>
                </a:solidFill>
                <a:latin typeface="Tw Cen MT"/>
                <a:cs typeface="Tw Cen MT"/>
                <a:hlinkClick r:id="rId11"/>
              </a:rPr>
              <a:t> Citoyenneté numérique </a:t>
            </a:r>
            <a:r>
              <a:rPr sz="1200" dirty="0">
                <a:latin typeface="Tw Cen MT"/>
                <a:cs typeface="Tw Cen MT"/>
              </a:rPr>
              <a:t>(</a:t>
            </a:r>
            <a:r>
              <a:rPr lang="fr-FR" sz="1200" dirty="0">
                <a:latin typeface="Tw Cen MT"/>
                <a:cs typeface="Tw Cen MT"/>
              </a:rPr>
              <a:t>19/11 et 3/12</a:t>
            </a:r>
            <a:r>
              <a:rPr sz="1200" spc="-20" dirty="0">
                <a:latin typeface="Tw Cen MT"/>
                <a:cs typeface="Tw Cen MT"/>
              </a:rPr>
              <a:t>)</a:t>
            </a:r>
            <a:endParaRPr lang="fr-FR" sz="1200" spc="-20" dirty="0">
              <a:latin typeface="Tw Cen MT"/>
              <a:cs typeface="Tw Cen MT"/>
            </a:endParaRPr>
          </a:p>
          <a:p>
            <a:pPr marL="182245" marR="135890" indent="-170180">
              <a:lnSpc>
                <a:spcPts val="1570"/>
              </a:lnSpc>
              <a:spcBef>
                <a:spcPts val="300"/>
              </a:spcBef>
              <a:buChar char="•"/>
              <a:tabLst>
                <a:tab pos="184785" algn="l"/>
              </a:tabLst>
            </a:pPr>
            <a:r>
              <a:rPr lang="fr-FR" sz="1600" spc="-20" dirty="0">
                <a:latin typeface="Tw Cen MT"/>
                <a:cs typeface="Tw Cen MT"/>
                <a:hlinkClick r:id="rId12"/>
              </a:rPr>
              <a:t>Forum Education &amp; Innovation pédagogique </a:t>
            </a:r>
            <a:r>
              <a:rPr lang="fr-FR" sz="1200" spc="-20" dirty="0">
                <a:latin typeface="Tw Cen MT"/>
                <a:cs typeface="Tw Cen MT"/>
              </a:rPr>
              <a:t>(18 au 20 mars)</a:t>
            </a:r>
            <a:endParaRPr sz="1200" dirty="0">
              <a:latin typeface="Tw Cen MT"/>
              <a:cs typeface="Tw Cen MT"/>
            </a:endParaRPr>
          </a:p>
          <a:p>
            <a:pPr marL="182880" indent="-170180">
              <a:lnSpc>
                <a:spcPts val="1789"/>
              </a:lnSpc>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3"/>
              </a:rPr>
              <a:t>Pix-</a:t>
            </a:r>
            <a:r>
              <a:rPr sz="1600" u="heavy" dirty="0">
                <a:solidFill>
                  <a:srgbClr val="6B9F24"/>
                </a:solidFill>
                <a:uFill>
                  <a:solidFill>
                    <a:srgbClr val="6B9F24"/>
                  </a:solidFill>
                </a:uFill>
                <a:latin typeface="Tw Cen MT"/>
                <a:cs typeface="Tw Cen MT"/>
                <a:hlinkClick r:id="rId13"/>
              </a:rPr>
              <a:t>Plaine</a:t>
            </a:r>
            <a:r>
              <a:rPr sz="1600" u="heavy" spc="-20" dirty="0">
                <a:solidFill>
                  <a:srgbClr val="6B9F24"/>
                </a:solidFill>
                <a:uFill>
                  <a:solidFill>
                    <a:srgbClr val="6B9F24"/>
                  </a:solidFill>
                </a:uFill>
                <a:latin typeface="Tw Cen MT"/>
                <a:cs typeface="Tw Cen MT"/>
                <a:hlinkClick r:id="rId13"/>
              </a:rPr>
              <a:t> </a:t>
            </a:r>
            <a:r>
              <a:rPr sz="1600" u="heavy" dirty="0">
                <a:solidFill>
                  <a:srgbClr val="6B9F24"/>
                </a:solidFill>
                <a:uFill>
                  <a:solidFill>
                    <a:srgbClr val="6B9F24"/>
                  </a:solidFill>
                </a:uFill>
                <a:latin typeface="Tw Cen MT"/>
                <a:cs typeface="Tw Cen MT"/>
                <a:hlinkClick r:id="rId13"/>
              </a:rPr>
              <a:t>Image</a:t>
            </a:r>
            <a:r>
              <a:rPr sz="1600" u="heavy" spc="-20" dirty="0">
                <a:solidFill>
                  <a:srgbClr val="6B9F24"/>
                </a:solidFill>
                <a:uFill>
                  <a:solidFill>
                    <a:srgbClr val="6B9F24"/>
                  </a:solidFill>
                </a:uFill>
                <a:latin typeface="Tw Cen MT"/>
                <a:cs typeface="Tw Cen MT"/>
              </a:rPr>
              <a:t> </a:t>
            </a:r>
            <a:r>
              <a:rPr sz="1200" u="none" dirty="0">
                <a:latin typeface="Tw Cen MT"/>
                <a:cs typeface="Tw Cen MT"/>
              </a:rPr>
              <a:t>(</a:t>
            </a:r>
            <a:r>
              <a:rPr lang="fr-FR" sz="1200" u="none" dirty="0">
                <a:latin typeface="Tw Cen MT"/>
                <a:cs typeface="Tw Cen MT"/>
              </a:rPr>
              <a:t>7</a:t>
            </a:r>
            <a:r>
              <a:rPr sz="1200" u="none" spc="-25" dirty="0">
                <a:latin typeface="Tw Cen MT"/>
                <a:cs typeface="Tw Cen MT"/>
              </a:rPr>
              <a:t> </a:t>
            </a:r>
            <a:r>
              <a:rPr sz="1200" u="none" dirty="0">
                <a:latin typeface="Tw Cen MT"/>
                <a:cs typeface="Tw Cen MT"/>
              </a:rPr>
              <a:t>au</a:t>
            </a:r>
            <a:r>
              <a:rPr sz="1200" u="none" spc="-35" dirty="0">
                <a:latin typeface="Tw Cen MT"/>
                <a:cs typeface="Tw Cen MT"/>
              </a:rPr>
              <a:t> </a:t>
            </a:r>
            <a:r>
              <a:rPr lang="fr-FR" sz="1200" u="none" dirty="0">
                <a:latin typeface="Tw Cen MT"/>
                <a:cs typeface="Tw Cen MT"/>
              </a:rPr>
              <a:t>9</a:t>
            </a:r>
            <a:r>
              <a:rPr sz="1200" u="none" spc="-25" dirty="0">
                <a:latin typeface="Tw Cen MT"/>
                <a:cs typeface="Tw Cen MT"/>
              </a:rPr>
              <a:t> </a:t>
            </a:r>
            <a:r>
              <a:rPr sz="1200" u="none" spc="-10" dirty="0">
                <a:latin typeface="Tw Cen MT"/>
                <a:cs typeface="Tw Cen MT"/>
              </a:rPr>
              <a:t>avril)</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4"/>
              </a:rPr>
              <a:t>Nuit</a:t>
            </a:r>
            <a:r>
              <a:rPr sz="1600" u="heavy" spc="-25" dirty="0">
                <a:solidFill>
                  <a:srgbClr val="6B9F24"/>
                </a:solidFill>
                <a:uFill>
                  <a:solidFill>
                    <a:srgbClr val="6B9F24"/>
                  </a:solidFill>
                </a:uFill>
                <a:latin typeface="Tw Cen MT"/>
                <a:cs typeface="Tw Cen MT"/>
                <a:hlinkClick r:id="rId14"/>
              </a:rPr>
              <a:t> </a:t>
            </a:r>
            <a:r>
              <a:rPr sz="1600" u="heavy" dirty="0">
                <a:solidFill>
                  <a:srgbClr val="6B9F24"/>
                </a:solidFill>
                <a:uFill>
                  <a:solidFill>
                    <a:srgbClr val="6B9F24"/>
                  </a:solidFill>
                </a:uFill>
                <a:latin typeface="Tw Cen MT"/>
                <a:cs typeface="Tw Cen MT"/>
                <a:hlinkClick r:id="rId14"/>
              </a:rPr>
              <a:t>du</a:t>
            </a:r>
            <a:r>
              <a:rPr sz="1600" u="heavy" spc="-15" dirty="0">
                <a:solidFill>
                  <a:srgbClr val="6B9F24"/>
                </a:solidFill>
                <a:uFill>
                  <a:solidFill>
                    <a:srgbClr val="6B9F24"/>
                  </a:solidFill>
                </a:uFill>
                <a:latin typeface="Tw Cen MT"/>
                <a:cs typeface="Tw Cen MT"/>
                <a:hlinkClick r:id="rId14"/>
              </a:rPr>
              <a:t> </a:t>
            </a:r>
            <a:r>
              <a:rPr sz="1600" u="heavy" dirty="0">
                <a:solidFill>
                  <a:srgbClr val="6B9F24"/>
                </a:solidFill>
                <a:uFill>
                  <a:solidFill>
                    <a:srgbClr val="6B9F24"/>
                  </a:solidFill>
                </a:uFill>
                <a:latin typeface="Tw Cen MT"/>
                <a:cs typeface="Tw Cen MT"/>
                <a:hlinkClick r:id="rId14"/>
              </a:rPr>
              <a:t>code</a:t>
            </a:r>
            <a:r>
              <a:rPr sz="1600" u="none" spc="-10" dirty="0">
                <a:solidFill>
                  <a:srgbClr val="6B9F24"/>
                </a:solidFill>
                <a:latin typeface="Tw Cen MT"/>
                <a:cs typeface="Tw Cen MT"/>
              </a:rPr>
              <a:t> </a:t>
            </a:r>
            <a:r>
              <a:rPr sz="1200" u="none" dirty="0">
                <a:latin typeface="Tw Cen MT"/>
                <a:cs typeface="Tw Cen MT"/>
              </a:rPr>
              <a:t>(mai</a:t>
            </a:r>
            <a:r>
              <a:rPr sz="1200" u="none" spc="-15" dirty="0">
                <a:latin typeface="Tw Cen MT"/>
                <a:cs typeface="Tw Cen MT"/>
              </a:rPr>
              <a:t> </a:t>
            </a:r>
            <a:r>
              <a:rPr sz="1200" u="none" spc="-10" dirty="0">
                <a:latin typeface="Tw Cen MT"/>
                <a:cs typeface="Tw Cen MT"/>
              </a:rPr>
              <a:t>juin)</a:t>
            </a:r>
            <a:endParaRPr sz="1200" dirty="0">
              <a:latin typeface="Tw Cen MT"/>
              <a:cs typeface="Tw Cen MT"/>
            </a:endParaRPr>
          </a:p>
          <a:p>
            <a:pPr marL="12700">
              <a:lnSpc>
                <a:spcPts val="1870"/>
              </a:lnSpc>
              <a:tabLst>
                <a:tab pos="182880" algn="l"/>
              </a:tabLst>
            </a:pPr>
            <a:endParaRPr sz="1600" dirty="0">
              <a:latin typeface="Tw Cen MT"/>
              <a:cs typeface="Tw Cen MT"/>
            </a:endParaRPr>
          </a:p>
        </p:txBody>
      </p:sp>
      <p:grpSp>
        <p:nvGrpSpPr>
          <p:cNvPr id="8" name="object 6">
            <a:extLst>
              <a:ext uri="{FF2B5EF4-FFF2-40B4-BE49-F238E27FC236}">
                <a16:creationId xmlns:a16="http://schemas.microsoft.com/office/drawing/2014/main" id="{1BA77230-533E-1F69-3523-954CE6929994}"/>
              </a:ext>
            </a:extLst>
          </p:cNvPr>
          <p:cNvGrpSpPr/>
          <p:nvPr/>
        </p:nvGrpSpPr>
        <p:grpSpPr>
          <a:xfrm>
            <a:off x="3795334" y="1633287"/>
            <a:ext cx="573405" cy="573405"/>
            <a:chOff x="3759708" y="1598675"/>
            <a:chExt cx="573405" cy="573405"/>
          </a:xfrm>
        </p:grpSpPr>
        <p:sp>
          <p:nvSpPr>
            <p:cNvPr id="9" name="object 7">
              <a:extLst>
                <a:ext uri="{FF2B5EF4-FFF2-40B4-BE49-F238E27FC236}">
                  <a16:creationId xmlns:a16="http://schemas.microsoft.com/office/drawing/2014/main" id="{F1D0F559-F925-857B-57B1-4C71164A546F}"/>
                </a:ext>
              </a:extLst>
            </p:cNvPr>
            <p:cNvSpPr/>
            <p:nvPr/>
          </p:nvSpPr>
          <p:spPr>
            <a:xfrm>
              <a:off x="3767328" y="1606295"/>
              <a:ext cx="558165" cy="558165"/>
            </a:xfrm>
            <a:custGeom>
              <a:avLst/>
              <a:gdLst/>
              <a:ahLst/>
              <a:cxnLst/>
              <a:rect l="l" t="t" r="r" b="b"/>
              <a:pathLst>
                <a:path w="558164" h="558164">
                  <a:moveTo>
                    <a:pt x="557784" y="0"/>
                  </a:moveTo>
                  <a:lnTo>
                    <a:pt x="0" y="557783"/>
                  </a:lnTo>
                  <a:lnTo>
                    <a:pt x="557784" y="557783"/>
                  </a:lnTo>
                  <a:lnTo>
                    <a:pt x="557784" y="0"/>
                  </a:lnTo>
                  <a:close/>
                </a:path>
              </a:pathLst>
            </a:custGeom>
            <a:solidFill>
              <a:srgbClr val="1CACE3"/>
            </a:solidFill>
          </p:spPr>
          <p:txBody>
            <a:bodyPr wrap="square" lIns="0" tIns="0" rIns="0" bIns="0" rtlCol="0"/>
            <a:lstStyle/>
            <a:p>
              <a:endParaRPr/>
            </a:p>
          </p:txBody>
        </p:sp>
        <p:sp>
          <p:nvSpPr>
            <p:cNvPr id="10" name="object 8">
              <a:extLst>
                <a:ext uri="{FF2B5EF4-FFF2-40B4-BE49-F238E27FC236}">
                  <a16:creationId xmlns:a16="http://schemas.microsoft.com/office/drawing/2014/main" id="{BA86DAE0-886B-D312-E128-7ED48F81E0B2}"/>
                </a:ext>
              </a:extLst>
            </p:cNvPr>
            <p:cNvSpPr/>
            <p:nvPr/>
          </p:nvSpPr>
          <p:spPr>
            <a:xfrm>
              <a:off x="3767328" y="1606295"/>
              <a:ext cx="558165" cy="558165"/>
            </a:xfrm>
            <a:custGeom>
              <a:avLst/>
              <a:gdLst/>
              <a:ahLst/>
              <a:cxnLst/>
              <a:rect l="l" t="t" r="r" b="b"/>
              <a:pathLst>
                <a:path w="558164" h="558164">
                  <a:moveTo>
                    <a:pt x="0" y="557783"/>
                  </a:moveTo>
                  <a:lnTo>
                    <a:pt x="557784" y="0"/>
                  </a:lnTo>
                  <a:lnTo>
                    <a:pt x="557784" y="557783"/>
                  </a:lnTo>
                  <a:lnTo>
                    <a:pt x="0" y="557783"/>
                  </a:lnTo>
                  <a:close/>
                </a:path>
              </a:pathLst>
            </a:custGeom>
            <a:ln w="15240">
              <a:solidFill>
                <a:srgbClr val="1CACE3"/>
              </a:solidFill>
            </a:ln>
          </p:spPr>
          <p:txBody>
            <a:bodyPr wrap="square" lIns="0" tIns="0" rIns="0" bIns="0" rtlCol="0"/>
            <a:lstStyle/>
            <a:p>
              <a:endParaRPr/>
            </a:p>
          </p:txBody>
        </p:sp>
      </p:grpSp>
      <p:grpSp>
        <p:nvGrpSpPr>
          <p:cNvPr id="11" name="object 9">
            <a:extLst>
              <a:ext uri="{FF2B5EF4-FFF2-40B4-BE49-F238E27FC236}">
                <a16:creationId xmlns:a16="http://schemas.microsoft.com/office/drawing/2014/main" id="{AA1FACF0-A79B-AFFE-902F-878B4CAE813A}"/>
              </a:ext>
            </a:extLst>
          </p:cNvPr>
          <p:cNvGrpSpPr/>
          <p:nvPr/>
        </p:nvGrpSpPr>
        <p:grpSpPr>
          <a:xfrm>
            <a:off x="4691446" y="1613475"/>
            <a:ext cx="3289300" cy="1981835"/>
            <a:chOff x="4655820" y="1578863"/>
            <a:chExt cx="3289300" cy="1981835"/>
          </a:xfrm>
        </p:grpSpPr>
        <p:sp>
          <p:nvSpPr>
            <p:cNvPr id="12" name="object 10">
              <a:extLst>
                <a:ext uri="{FF2B5EF4-FFF2-40B4-BE49-F238E27FC236}">
                  <a16:creationId xmlns:a16="http://schemas.microsoft.com/office/drawing/2014/main" id="{303EEB30-2A48-3B2C-D7C8-F3DE729A843A}"/>
                </a:ext>
              </a:extLst>
            </p:cNvPr>
            <p:cNvSpPr/>
            <p:nvPr/>
          </p:nvSpPr>
          <p:spPr>
            <a:xfrm>
              <a:off x="4663440" y="1903729"/>
              <a:ext cx="316865" cy="1648460"/>
            </a:xfrm>
            <a:custGeom>
              <a:avLst/>
              <a:gdLst/>
              <a:ahLst/>
              <a:cxnLst/>
              <a:rect l="l" t="t" r="r" b="b"/>
              <a:pathLst>
                <a:path w="316864" h="1648460">
                  <a:moveTo>
                    <a:pt x="0" y="1648460"/>
                  </a:moveTo>
                  <a:lnTo>
                    <a:pt x="316864" y="1648460"/>
                  </a:lnTo>
                  <a:lnTo>
                    <a:pt x="316864" y="0"/>
                  </a:lnTo>
                  <a:lnTo>
                    <a:pt x="0" y="0"/>
                  </a:lnTo>
                  <a:lnTo>
                    <a:pt x="0" y="1648460"/>
                  </a:lnTo>
                  <a:close/>
                </a:path>
              </a:pathLst>
            </a:custGeom>
            <a:solidFill>
              <a:srgbClr val="1CACE3"/>
            </a:solidFill>
          </p:spPr>
          <p:txBody>
            <a:bodyPr wrap="square" lIns="0" tIns="0" rIns="0" bIns="0" rtlCol="0"/>
            <a:lstStyle/>
            <a:p>
              <a:endParaRPr/>
            </a:p>
          </p:txBody>
        </p:sp>
        <p:sp>
          <p:nvSpPr>
            <p:cNvPr id="13" name="object 11">
              <a:extLst>
                <a:ext uri="{FF2B5EF4-FFF2-40B4-BE49-F238E27FC236}">
                  <a16:creationId xmlns:a16="http://schemas.microsoft.com/office/drawing/2014/main" id="{E070E1FB-B032-CE49-4044-A26285B8D5D3}"/>
                </a:ext>
              </a:extLst>
            </p:cNvPr>
            <p:cNvSpPr/>
            <p:nvPr/>
          </p:nvSpPr>
          <p:spPr>
            <a:xfrm>
              <a:off x="4663440" y="1586483"/>
              <a:ext cx="3274060" cy="1966595"/>
            </a:xfrm>
            <a:custGeom>
              <a:avLst/>
              <a:gdLst/>
              <a:ahLst/>
              <a:cxnLst/>
              <a:rect l="l" t="t" r="r" b="b"/>
              <a:pathLst>
                <a:path w="3274059" h="1966595">
                  <a:moveTo>
                    <a:pt x="3273552" y="0"/>
                  </a:moveTo>
                  <a:lnTo>
                    <a:pt x="3273552" y="316738"/>
                  </a:lnTo>
                  <a:lnTo>
                    <a:pt x="316864" y="316738"/>
                  </a:lnTo>
                  <a:lnTo>
                    <a:pt x="316864" y="1966087"/>
                  </a:lnTo>
                  <a:lnTo>
                    <a:pt x="0" y="1966087"/>
                  </a:lnTo>
                  <a:lnTo>
                    <a:pt x="0" y="0"/>
                  </a:lnTo>
                  <a:lnTo>
                    <a:pt x="3273552" y="0"/>
                  </a:lnTo>
                  <a:close/>
                </a:path>
              </a:pathLst>
            </a:custGeom>
            <a:ln w="15240">
              <a:solidFill>
                <a:srgbClr val="1CACE3"/>
              </a:solidFill>
            </a:ln>
          </p:spPr>
          <p:txBody>
            <a:bodyPr wrap="square" lIns="0" tIns="0" rIns="0" bIns="0" rtlCol="0"/>
            <a:lstStyle/>
            <a:p>
              <a:endParaRPr/>
            </a:p>
          </p:txBody>
        </p:sp>
      </p:grpSp>
      <p:sp>
        <p:nvSpPr>
          <p:cNvPr id="14" name="object 12">
            <a:extLst>
              <a:ext uri="{FF2B5EF4-FFF2-40B4-BE49-F238E27FC236}">
                <a16:creationId xmlns:a16="http://schemas.microsoft.com/office/drawing/2014/main" id="{7E8EC909-0AD2-B428-2BB9-024A061E6B03}"/>
              </a:ext>
            </a:extLst>
          </p:cNvPr>
          <p:cNvSpPr txBox="1"/>
          <p:nvPr/>
        </p:nvSpPr>
        <p:spPr>
          <a:xfrm>
            <a:off x="4699066" y="1621095"/>
            <a:ext cx="3274060" cy="316865"/>
          </a:xfrm>
          <a:prstGeom prst="rect">
            <a:avLst/>
          </a:prstGeom>
          <a:solidFill>
            <a:srgbClr val="1CACE3"/>
          </a:solidFill>
          <a:ln w="15240">
            <a:solidFill>
              <a:srgbClr val="1CACE3"/>
            </a:solidFill>
          </a:ln>
        </p:spPr>
        <p:txBody>
          <a:bodyPr vert="horz" wrap="square" lIns="0" tIns="0" rIns="0" bIns="0" rtlCol="0">
            <a:spAutoFit/>
          </a:bodyPr>
          <a:lstStyle/>
          <a:p>
            <a:pPr marL="450850">
              <a:lnSpc>
                <a:spcPts val="2495"/>
              </a:lnSpc>
            </a:pPr>
            <a:r>
              <a:rPr sz="2800" spc="-10" dirty="0">
                <a:latin typeface="Tw Cen MT"/>
                <a:cs typeface="Tw Cen MT"/>
              </a:rPr>
              <a:t>Concours</a:t>
            </a:r>
            <a:endParaRPr sz="2800">
              <a:latin typeface="Tw Cen MT"/>
              <a:cs typeface="Tw Cen MT"/>
            </a:endParaRPr>
          </a:p>
        </p:txBody>
      </p:sp>
      <p:sp>
        <p:nvSpPr>
          <p:cNvPr id="15" name="object 13">
            <a:extLst>
              <a:ext uri="{FF2B5EF4-FFF2-40B4-BE49-F238E27FC236}">
                <a16:creationId xmlns:a16="http://schemas.microsoft.com/office/drawing/2014/main" id="{9608D5C5-6671-8B42-C503-41E62A924D9E}"/>
              </a:ext>
            </a:extLst>
          </p:cNvPr>
          <p:cNvSpPr txBox="1"/>
          <p:nvPr/>
        </p:nvSpPr>
        <p:spPr>
          <a:xfrm>
            <a:off x="5137216" y="2028385"/>
            <a:ext cx="2710815" cy="3500317"/>
          </a:xfrm>
          <a:prstGeom prst="rect">
            <a:avLst/>
          </a:prstGeom>
        </p:spPr>
        <p:txBody>
          <a:bodyPr vert="horz" wrap="square" lIns="0" tIns="12065" rIns="0" bIns="0" rtlCol="0">
            <a:spAutoFit/>
          </a:bodyPr>
          <a:lstStyle/>
          <a:p>
            <a:pPr marL="182880" indent="-170180">
              <a:lnSpc>
                <a:spcPts val="1880"/>
              </a:lnSpc>
              <a:spcBef>
                <a:spcPts val="95"/>
              </a:spcBef>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5"/>
              </a:rPr>
              <a:t>Trophée</a:t>
            </a:r>
            <a:r>
              <a:rPr sz="1600" u="heavy" spc="-50" dirty="0">
                <a:solidFill>
                  <a:srgbClr val="6B9F24"/>
                </a:solidFill>
                <a:uFill>
                  <a:solidFill>
                    <a:srgbClr val="6B9F24"/>
                  </a:solidFill>
                </a:uFill>
                <a:latin typeface="Tw Cen MT"/>
                <a:cs typeface="Tw Cen MT"/>
                <a:hlinkClick r:id="rId15"/>
              </a:rPr>
              <a:t> </a:t>
            </a:r>
            <a:r>
              <a:rPr sz="1600" u="heavy" dirty="0">
                <a:solidFill>
                  <a:srgbClr val="6B9F24"/>
                </a:solidFill>
                <a:uFill>
                  <a:solidFill>
                    <a:srgbClr val="6B9F24"/>
                  </a:solidFill>
                </a:uFill>
                <a:latin typeface="Tw Cen MT"/>
                <a:cs typeface="Tw Cen MT"/>
                <a:hlinkClick r:id="rId15"/>
              </a:rPr>
              <a:t>des</a:t>
            </a:r>
            <a:r>
              <a:rPr sz="1600" u="heavy" spc="-55" dirty="0">
                <a:solidFill>
                  <a:srgbClr val="6B9F24"/>
                </a:solidFill>
                <a:uFill>
                  <a:solidFill>
                    <a:srgbClr val="6B9F24"/>
                  </a:solidFill>
                </a:uFill>
                <a:latin typeface="Tw Cen MT"/>
                <a:cs typeface="Tw Cen MT"/>
                <a:hlinkClick r:id="rId15"/>
              </a:rPr>
              <a:t> </a:t>
            </a:r>
            <a:r>
              <a:rPr sz="1600" u="heavy" dirty="0">
                <a:solidFill>
                  <a:srgbClr val="6B9F24"/>
                </a:solidFill>
                <a:uFill>
                  <a:solidFill>
                    <a:srgbClr val="6B9F24"/>
                  </a:solidFill>
                </a:uFill>
                <a:latin typeface="Tw Cen MT"/>
                <a:cs typeface="Tw Cen MT"/>
                <a:hlinkClick r:id="rId15"/>
              </a:rPr>
              <a:t>classes</a:t>
            </a:r>
            <a:r>
              <a:rPr sz="1600" u="heavy" spc="-45" dirty="0">
                <a:solidFill>
                  <a:srgbClr val="6B9F24"/>
                </a:solidFill>
                <a:uFill>
                  <a:solidFill>
                    <a:srgbClr val="6B9F24"/>
                  </a:solidFill>
                </a:uFill>
                <a:latin typeface="Tw Cen MT"/>
                <a:cs typeface="Tw Cen MT"/>
                <a:hlinkClick r:id="rId15"/>
              </a:rPr>
              <a:t> </a:t>
            </a:r>
            <a:r>
              <a:rPr sz="1600" u="heavy" spc="-20" dirty="0">
                <a:solidFill>
                  <a:srgbClr val="6B9F24"/>
                </a:solidFill>
                <a:uFill>
                  <a:solidFill>
                    <a:srgbClr val="6B9F24"/>
                  </a:solidFill>
                </a:uFill>
                <a:latin typeface="Tw Cen MT"/>
                <a:cs typeface="Tw Cen MT"/>
                <a:hlinkClick r:id="rId15"/>
              </a:rPr>
              <a:t>CNIL</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6"/>
              </a:rPr>
              <a:t>Concours</a:t>
            </a:r>
            <a:r>
              <a:rPr sz="1600" u="heavy" spc="-50" dirty="0">
                <a:solidFill>
                  <a:srgbClr val="6B9F24"/>
                </a:solidFill>
                <a:uFill>
                  <a:solidFill>
                    <a:srgbClr val="6B9F24"/>
                  </a:solidFill>
                </a:uFill>
                <a:latin typeface="Tw Cen MT"/>
                <a:cs typeface="Tw Cen MT"/>
                <a:hlinkClick r:id="rId16"/>
              </a:rPr>
              <a:t> </a:t>
            </a:r>
            <a:r>
              <a:rPr sz="1600" u="heavy" spc="-10" dirty="0">
                <a:solidFill>
                  <a:srgbClr val="6B9F24"/>
                </a:solidFill>
                <a:uFill>
                  <a:solidFill>
                    <a:srgbClr val="6B9F24"/>
                  </a:solidFill>
                </a:uFill>
                <a:latin typeface="Tw Cen MT"/>
                <a:cs typeface="Tw Cen MT"/>
                <a:hlinkClick r:id="rId16"/>
              </a:rPr>
              <a:t>Médiatiks</a:t>
            </a:r>
            <a:endParaRPr sz="1600" dirty="0">
              <a:latin typeface="Tw Cen MT"/>
              <a:cs typeface="Tw Cen MT"/>
            </a:endParaRPr>
          </a:p>
          <a:p>
            <a:pPr marL="182880" indent="-170180">
              <a:lnSpc>
                <a:spcPts val="1830"/>
              </a:lnSpc>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7"/>
              </a:rPr>
              <a:t>Trophée</a:t>
            </a:r>
            <a:r>
              <a:rPr sz="1600" u="heavy" spc="-95" dirty="0">
                <a:solidFill>
                  <a:srgbClr val="6B9F24"/>
                </a:solidFill>
                <a:uFill>
                  <a:solidFill>
                    <a:srgbClr val="6B9F24"/>
                  </a:solidFill>
                </a:uFill>
                <a:latin typeface="Tw Cen MT"/>
                <a:cs typeface="Tw Cen MT"/>
                <a:hlinkClick r:id="rId17"/>
              </a:rPr>
              <a:t> </a:t>
            </a:r>
            <a:r>
              <a:rPr sz="1600" u="heavy" spc="-25" dirty="0">
                <a:solidFill>
                  <a:srgbClr val="6B9F24"/>
                </a:solidFill>
                <a:uFill>
                  <a:solidFill>
                    <a:srgbClr val="6B9F24"/>
                  </a:solidFill>
                </a:uFill>
                <a:latin typeface="Tw Cen MT"/>
                <a:cs typeface="Tw Cen MT"/>
                <a:hlinkClick r:id="rId17"/>
              </a:rPr>
              <a:t>NSI</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8"/>
              </a:rPr>
              <a:t>Science</a:t>
            </a:r>
            <a:r>
              <a:rPr sz="1600" u="heavy" spc="-10" dirty="0">
                <a:solidFill>
                  <a:srgbClr val="6B9F24"/>
                </a:solidFill>
                <a:uFill>
                  <a:solidFill>
                    <a:srgbClr val="6B9F24"/>
                  </a:solidFill>
                </a:uFill>
                <a:latin typeface="Tw Cen MT"/>
                <a:cs typeface="Tw Cen MT"/>
                <a:hlinkClick r:id="rId18"/>
              </a:rPr>
              <a:t> Factor</a:t>
            </a:r>
            <a:endParaRPr sz="1600" dirty="0">
              <a:latin typeface="Tw Cen MT"/>
              <a:cs typeface="Tw Cen MT"/>
            </a:endParaRPr>
          </a:p>
          <a:p>
            <a:pPr marL="182880" indent="-170180">
              <a:lnSpc>
                <a:spcPts val="1825"/>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9"/>
              </a:rPr>
              <a:t>Challenge</a:t>
            </a:r>
            <a:r>
              <a:rPr sz="1600" u="heavy" spc="-80" dirty="0">
                <a:solidFill>
                  <a:srgbClr val="6B9F24"/>
                </a:solidFill>
                <a:uFill>
                  <a:solidFill>
                    <a:srgbClr val="6B9F24"/>
                  </a:solidFill>
                </a:uFill>
                <a:latin typeface="Tw Cen MT"/>
                <a:cs typeface="Tw Cen MT"/>
                <a:hlinkClick r:id="rId19"/>
              </a:rPr>
              <a:t> </a:t>
            </a:r>
            <a:r>
              <a:rPr sz="1600" u="heavy" dirty="0">
                <a:solidFill>
                  <a:srgbClr val="6B9F24"/>
                </a:solidFill>
                <a:uFill>
                  <a:solidFill>
                    <a:srgbClr val="6B9F24"/>
                  </a:solidFill>
                </a:uFill>
                <a:latin typeface="Tw Cen MT"/>
                <a:cs typeface="Tw Cen MT"/>
                <a:hlinkClick r:id="rId19"/>
              </a:rPr>
              <a:t>Skillbot</a:t>
            </a:r>
            <a:r>
              <a:rPr sz="1600" u="heavy" spc="-80" dirty="0">
                <a:solidFill>
                  <a:srgbClr val="6B9F24"/>
                </a:solidFill>
                <a:uFill>
                  <a:solidFill>
                    <a:srgbClr val="6B9F24"/>
                  </a:solidFill>
                </a:uFill>
                <a:latin typeface="Tw Cen MT"/>
                <a:cs typeface="Tw Cen MT"/>
                <a:hlinkClick r:id="rId19"/>
              </a:rPr>
              <a:t> </a:t>
            </a:r>
            <a:r>
              <a:rPr sz="1600" u="heavy" spc="-10" dirty="0">
                <a:solidFill>
                  <a:srgbClr val="6B9F24"/>
                </a:solidFill>
                <a:uFill>
                  <a:solidFill>
                    <a:srgbClr val="6B9F24"/>
                  </a:solidFill>
                </a:uFill>
                <a:latin typeface="Tw Cen MT"/>
                <a:cs typeface="Tw Cen MT"/>
                <a:hlinkClick r:id="rId19"/>
              </a:rPr>
              <a:t>(Mecalive)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0"/>
              </a:rPr>
              <a:t>Course</a:t>
            </a:r>
            <a:r>
              <a:rPr sz="1600" u="heavy" spc="-20" dirty="0">
                <a:solidFill>
                  <a:srgbClr val="6B9F24"/>
                </a:solidFill>
                <a:uFill>
                  <a:solidFill>
                    <a:srgbClr val="6B9F24"/>
                  </a:solidFill>
                </a:uFill>
                <a:latin typeface="Tw Cen MT"/>
                <a:cs typeface="Tw Cen MT"/>
                <a:hlinkClick r:id="rId20"/>
              </a:rPr>
              <a:t> </a:t>
            </a:r>
            <a:r>
              <a:rPr sz="1600" u="heavy" dirty="0">
                <a:solidFill>
                  <a:srgbClr val="6B9F24"/>
                </a:solidFill>
                <a:uFill>
                  <a:solidFill>
                    <a:srgbClr val="6B9F24"/>
                  </a:solidFill>
                </a:uFill>
                <a:latin typeface="Tw Cen MT"/>
                <a:cs typeface="Tw Cen MT"/>
                <a:hlinkClick r:id="rId20"/>
              </a:rPr>
              <a:t>en</a:t>
            </a:r>
            <a:r>
              <a:rPr sz="1600" u="heavy" spc="-35" dirty="0">
                <a:solidFill>
                  <a:srgbClr val="6B9F24"/>
                </a:solidFill>
                <a:uFill>
                  <a:solidFill>
                    <a:srgbClr val="6B9F24"/>
                  </a:solidFill>
                </a:uFill>
                <a:latin typeface="Tw Cen MT"/>
                <a:cs typeface="Tw Cen MT"/>
                <a:hlinkClick r:id="rId20"/>
              </a:rPr>
              <a:t> </a:t>
            </a:r>
            <a:r>
              <a:rPr sz="1600" u="heavy" spc="-20" dirty="0">
                <a:solidFill>
                  <a:srgbClr val="6B9F24"/>
                </a:solidFill>
                <a:uFill>
                  <a:solidFill>
                    <a:srgbClr val="6B9F24"/>
                  </a:solidFill>
                </a:uFill>
                <a:latin typeface="Tw Cen MT"/>
                <a:cs typeface="Tw Cen MT"/>
                <a:hlinkClick r:id="rId20"/>
              </a:rPr>
              <a:t>cours</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1"/>
              </a:rPr>
              <a:t>Da</a:t>
            </a:r>
            <a:r>
              <a:rPr sz="1600" u="heavy" spc="-15" dirty="0">
                <a:solidFill>
                  <a:srgbClr val="6B9F24"/>
                </a:solidFill>
                <a:uFill>
                  <a:solidFill>
                    <a:srgbClr val="6B9F24"/>
                  </a:solidFill>
                </a:uFill>
                <a:latin typeface="Tw Cen MT"/>
                <a:cs typeface="Tw Cen MT"/>
                <a:hlinkClick r:id="rId21"/>
              </a:rPr>
              <a:t> </a:t>
            </a:r>
            <a:r>
              <a:rPr sz="1600" u="heavy" dirty="0">
                <a:solidFill>
                  <a:srgbClr val="6B9F24"/>
                </a:solidFill>
                <a:uFill>
                  <a:solidFill>
                    <a:srgbClr val="6B9F24"/>
                  </a:solidFill>
                </a:uFill>
                <a:latin typeface="Tw Cen MT"/>
                <a:cs typeface="Tw Cen MT"/>
                <a:hlinkClick r:id="rId21"/>
              </a:rPr>
              <a:t>Vinci</a:t>
            </a:r>
            <a:r>
              <a:rPr sz="1600" u="heavy" spc="-10" dirty="0">
                <a:solidFill>
                  <a:srgbClr val="6B9F24"/>
                </a:solidFill>
                <a:uFill>
                  <a:solidFill>
                    <a:srgbClr val="6B9F24"/>
                  </a:solidFill>
                </a:uFill>
                <a:latin typeface="Tw Cen MT"/>
                <a:cs typeface="Tw Cen MT"/>
                <a:hlinkClick r:id="rId21"/>
              </a:rPr>
              <a:t> Robotique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2"/>
              </a:rPr>
              <a:t>Blaise</a:t>
            </a:r>
            <a:r>
              <a:rPr sz="1600" u="heavy" spc="-45" dirty="0">
                <a:solidFill>
                  <a:srgbClr val="6B9F24"/>
                </a:solidFill>
                <a:uFill>
                  <a:solidFill>
                    <a:srgbClr val="6B9F24"/>
                  </a:solidFill>
                </a:uFill>
                <a:latin typeface="Tw Cen MT"/>
                <a:cs typeface="Tw Cen MT"/>
                <a:hlinkClick r:id="rId22"/>
              </a:rPr>
              <a:t> </a:t>
            </a:r>
            <a:r>
              <a:rPr sz="1600" u="heavy" spc="-10" dirty="0">
                <a:solidFill>
                  <a:srgbClr val="6B9F24"/>
                </a:solidFill>
                <a:uFill>
                  <a:solidFill>
                    <a:srgbClr val="6B9F24"/>
                  </a:solidFill>
                </a:uFill>
                <a:latin typeface="Tw Cen MT"/>
                <a:cs typeface="Tw Cen MT"/>
                <a:hlinkClick r:id="rId22"/>
              </a:rPr>
              <a:t>Robotics</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3"/>
              </a:rPr>
              <a:t>Challenge</a:t>
            </a:r>
            <a:r>
              <a:rPr sz="1600" u="heavy" spc="-30" dirty="0">
                <a:solidFill>
                  <a:srgbClr val="6B9F24"/>
                </a:solidFill>
                <a:uFill>
                  <a:solidFill>
                    <a:srgbClr val="6B9F24"/>
                  </a:solidFill>
                </a:uFill>
                <a:latin typeface="Tw Cen MT"/>
                <a:cs typeface="Tw Cen MT"/>
                <a:hlinkClick r:id="rId23"/>
              </a:rPr>
              <a:t> </a:t>
            </a:r>
            <a:r>
              <a:rPr sz="1600" u="heavy" dirty="0">
                <a:solidFill>
                  <a:srgbClr val="6B9F24"/>
                </a:solidFill>
                <a:uFill>
                  <a:solidFill>
                    <a:srgbClr val="6B9F24"/>
                  </a:solidFill>
                </a:uFill>
                <a:latin typeface="Tw Cen MT"/>
                <a:cs typeface="Tw Cen MT"/>
                <a:hlinkClick r:id="rId23"/>
              </a:rPr>
              <a:t>First</a:t>
            </a:r>
            <a:r>
              <a:rPr sz="1600" u="heavy" spc="-35" dirty="0">
                <a:solidFill>
                  <a:srgbClr val="6B9F24"/>
                </a:solidFill>
                <a:uFill>
                  <a:solidFill>
                    <a:srgbClr val="6B9F24"/>
                  </a:solidFill>
                </a:uFill>
                <a:latin typeface="Tw Cen MT"/>
                <a:cs typeface="Tw Cen MT"/>
                <a:hlinkClick r:id="rId23"/>
              </a:rPr>
              <a:t> </a:t>
            </a:r>
            <a:r>
              <a:rPr sz="1600" u="heavy" dirty="0">
                <a:solidFill>
                  <a:srgbClr val="6B9F24"/>
                </a:solidFill>
                <a:uFill>
                  <a:solidFill>
                    <a:srgbClr val="6B9F24"/>
                  </a:solidFill>
                </a:uFill>
                <a:latin typeface="Tw Cen MT"/>
                <a:cs typeface="Tw Cen MT"/>
                <a:hlinkClick r:id="rId23"/>
              </a:rPr>
              <a:t>Lego</a:t>
            </a:r>
            <a:r>
              <a:rPr sz="1600" u="heavy" spc="-55" dirty="0">
                <a:solidFill>
                  <a:srgbClr val="6B9F24"/>
                </a:solidFill>
                <a:uFill>
                  <a:solidFill>
                    <a:srgbClr val="6B9F24"/>
                  </a:solidFill>
                </a:uFill>
                <a:latin typeface="Tw Cen MT"/>
                <a:cs typeface="Tw Cen MT"/>
                <a:hlinkClick r:id="rId23"/>
              </a:rPr>
              <a:t> </a:t>
            </a:r>
            <a:r>
              <a:rPr sz="1600" u="heavy" spc="-10" dirty="0">
                <a:solidFill>
                  <a:srgbClr val="6B9F24"/>
                </a:solidFill>
                <a:uFill>
                  <a:solidFill>
                    <a:srgbClr val="6B9F24"/>
                  </a:solidFill>
                </a:uFill>
                <a:latin typeface="Tw Cen MT"/>
                <a:cs typeface="Tw Cen MT"/>
                <a:hlinkClick r:id="rId23"/>
              </a:rPr>
              <a:t>League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4"/>
              </a:rPr>
              <a:t>Non</a:t>
            </a:r>
            <a:r>
              <a:rPr sz="1600" u="heavy" spc="-20"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au</a:t>
            </a:r>
            <a:r>
              <a:rPr sz="1600" u="heavy" spc="-5" dirty="0">
                <a:solidFill>
                  <a:srgbClr val="6B9F24"/>
                </a:solidFill>
                <a:uFill>
                  <a:solidFill>
                    <a:srgbClr val="6B9F24"/>
                  </a:solidFill>
                </a:uFill>
                <a:latin typeface="Tw Cen MT"/>
                <a:cs typeface="Tw Cen MT"/>
                <a:hlinkClick r:id="rId24"/>
              </a:rPr>
              <a:t> </a:t>
            </a:r>
            <a:r>
              <a:rPr sz="1600" u="heavy" spc="-10" dirty="0">
                <a:solidFill>
                  <a:srgbClr val="6B9F24"/>
                </a:solidFill>
                <a:uFill>
                  <a:solidFill>
                    <a:srgbClr val="6B9F24"/>
                  </a:solidFill>
                </a:uFill>
                <a:latin typeface="Tw Cen MT"/>
                <a:cs typeface="Tw Cen MT"/>
                <a:hlinkClick r:id="rId24"/>
              </a:rPr>
              <a:t>Harcèlement</a:t>
            </a:r>
            <a:endParaRPr sz="1600" dirty="0">
              <a:latin typeface="Tw Cen MT"/>
              <a:cs typeface="Tw Cen MT"/>
            </a:endParaRPr>
          </a:p>
          <a:p>
            <a:pPr marL="182245" marR="5080" indent="-170180">
              <a:lnSpc>
                <a:spcPts val="1560"/>
              </a:lnSpc>
              <a:spcBef>
                <a:spcPts val="310"/>
              </a:spcBef>
              <a:buClr>
                <a:srgbClr val="000000"/>
              </a:buClr>
              <a:buChar char="•"/>
              <a:tabLst>
                <a:tab pos="184785" algn="l"/>
              </a:tabLst>
            </a:pPr>
            <a:r>
              <a:rPr sz="1600" u="heavy" dirty="0">
                <a:solidFill>
                  <a:srgbClr val="6B9F24"/>
                </a:solidFill>
                <a:uFill>
                  <a:solidFill>
                    <a:srgbClr val="6B9F24"/>
                  </a:solidFill>
                </a:uFill>
                <a:latin typeface="Tw Cen MT"/>
                <a:cs typeface="Tw Cen MT"/>
                <a:hlinkClick r:id="rId25"/>
              </a:rPr>
              <a:t>Je</a:t>
            </a:r>
            <a:r>
              <a:rPr sz="1600" u="heavy" spc="-15"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filme</a:t>
            </a:r>
            <a:r>
              <a:rPr sz="1600" u="heavy" spc="-15"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le</a:t>
            </a:r>
            <a:r>
              <a:rPr sz="1600" u="heavy" spc="-15"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métier</a:t>
            </a:r>
            <a:r>
              <a:rPr sz="1600" u="heavy" spc="-25"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qui</a:t>
            </a:r>
            <a:r>
              <a:rPr sz="1600" u="heavy" spc="-10"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me</a:t>
            </a:r>
            <a:r>
              <a:rPr sz="1600" u="heavy" spc="-25" dirty="0">
                <a:solidFill>
                  <a:srgbClr val="6B9F24"/>
                </a:solidFill>
                <a:uFill>
                  <a:solidFill>
                    <a:srgbClr val="6B9F24"/>
                  </a:solidFill>
                </a:uFill>
                <a:latin typeface="Tw Cen MT"/>
                <a:cs typeface="Tw Cen MT"/>
                <a:hlinkClick r:id="rId25"/>
              </a:rPr>
              <a:t> </a:t>
            </a:r>
            <a:r>
              <a:rPr sz="1600" u="heavy" spc="-10" dirty="0">
                <a:solidFill>
                  <a:srgbClr val="6B9F24"/>
                </a:solidFill>
                <a:uFill>
                  <a:solidFill>
                    <a:srgbClr val="6B9F24"/>
                  </a:solidFill>
                </a:uFill>
                <a:latin typeface="Tw Cen MT"/>
                <a:cs typeface="Tw Cen MT"/>
                <a:hlinkClick r:id="rId25"/>
              </a:rPr>
              <a:t>plait</a:t>
            </a:r>
            <a:r>
              <a:rPr sz="1600" u="none" spc="-10" dirty="0">
                <a:solidFill>
                  <a:srgbClr val="92D050"/>
                </a:solidFill>
                <a:latin typeface="Tw Cen MT"/>
                <a:cs typeface="Tw Cen MT"/>
              </a:rPr>
              <a:t>/ 	</a:t>
            </a:r>
            <a:r>
              <a:rPr sz="1600" u="heavy" dirty="0">
                <a:solidFill>
                  <a:srgbClr val="6B9F24"/>
                </a:solidFill>
                <a:uFill>
                  <a:solidFill>
                    <a:srgbClr val="6B9F24"/>
                  </a:solidFill>
                </a:uFill>
                <a:latin typeface="Tw Cen MT"/>
                <a:cs typeface="Tw Cen MT"/>
                <a:hlinkClick r:id="rId26"/>
              </a:rPr>
              <a:t>Je</a:t>
            </a:r>
            <a:r>
              <a:rPr sz="1600" u="heavy" spc="-10" dirty="0">
                <a:solidFill>
                  <a:srgbClr val="6B9F24"/>
                </a:solidFill>
                <a:uFill>
                  <a:solidFill>
                    <a:srgbClr val="6B9F24"/>
                  </a:solidFill>
                </a:uFill>
                <a:latin typeface="Tw Cen MT"/>
                <a:cs typeface="Tw Cen MT"/>
                <a:hlinkClick r:id="rId26"/>
              </a:rPr>
              <a:t> </a:t>
            </a:r>
            <a:r>
              <a:rPr sz="1600" u="heavy" dirty="0">
                <a:solidFill>
                  <a:srgbClr val="6B9F24"/>
                </a:solidFill>
                <a:uFill>
                  <a:solidFill>
                    <a:srgbClr val="6B9F24"/>
                  </a:solidFill>
                </a:uFill>
                <a:latin typeface="Tw Cen MT"/>
                <a:cs typeface="Tw Cen MT"/>
                <a:hlinkClick r:id="rId26"/>
              </a:rPr>
              <a:t>filme</a:t>
            </a:r>
            <a:r>
              <a:rPr sz="1600" u="heavy" spc="-10" dirty="0">
                <a:solidFill>
                  <a:srgbClr val="6B9F24"/>
                </a:solidFill>
                <a:uFill>
                  <a:solidFill>
                    <a:srgbClr val="6B9F24"/>
                  </a:solidFill>
                </a:uFill>
                <a:latin typeface="Tw Cen MT"/>
                <a:cs typeface="Tw Cen MT"/>
                <a:hlinkClick r:id="rId26"/>
              </a:rPr>
              <a:t> </a:t>
            </a:r>
            <a:r>
              <a:rPr sz="1600" u="heavy" dirty="0">
                <a:solidFill>
                  <a:srgbClr val="6B9F24"/>
                </a:solidFill>
                <a:uFill>
                  <a:solidFill>
                    <a:srgbClr val="6B9F24"/>
                  </a:solidFill>
                </a:uFill>
                <a:latin typeface="Tw Cen MT"/>
                <a:cs typeface="Tw Cen MT"/>
                <a:hlinkClick r:id="rId26"/>
              </a:rPr>
              <a:t>ma</a:t>
            </a:r>
            <a:r>
              <a:rPr sz="1600" u="heavy" spc="-20" dirty="0">
                <a:solidFill>
                  <a:srgbClr val="6B9F24"/>
                </a:solidFill>
                <a:uFill>
                  <a:solidFill>
                    <a:srgbClr val="6B9F24"/>
                  </a:solidFill>
                </a:uFill>
                <a:latin typeface="Tw Cen MT"/>
                <a:cs typeface="Tw Cen MT"/>
                <a:hlinkClick r:id="rId26"/>
              </a:rPr>
              <a:t> </a:t>
            </a:r>
            <a:r>
              <a:rPr sz="1600" u="heavy" spc="-10" dirty="0">
                <a:solidFill>
                  <a:srgbClr val="6B9F24"/>
                </a:solidFill>
                <a:uFill>
                  <a:solidFill>
                    <a:srgbClr val="6B9F24"/>
                  </a:solidFill>
                </a:uFill>
                <a:latin typeface="Tw Cen MT"/>
                <a:cs typeface="Tw Cen MT"/>
                <a:hlinkClick r:id="rId26"/>
              </a:rPr>
              <a:t>formation</a:t>
            </a:r>
            <a:endParaRPr sz="1600" dirty="0">
              <a:latin typeface="Tw Cen MT"/>
              <a:cs typeface="Tw Cen MT"/>
            </a:endParaRPr>
          </a:p>
          <a:p>
            <a:pPr marL="182880" indent="-170180">
              <a:lnSpc>
                <a:spcPts val="1795"/>
              </a:lnSpc>
              <a:buClr>
                <a:srgbClr val="000000"/>
              </a:buClr>
              <a:buChar char="•"/>
              <a:tabLst>
                <a:tab pos="182880" algn="l"/>
              </a:tabLst>
            </a:pPr>
            <a:r>
              <a:rPr sz="1600" u="heavy" spc="-20" dirty="0">
                <a:solidFill>
                  <a:srgbClr val="6B9F24"/>
                </a:solidFill>
                <a:uFill>
                  <a:solidFill>
                    <a:srgbClr val="6B9F24"/>
                  </a:solidFill>
                </a:uFill>
                <a:latin typeface="Tw Cen MT"/>
                <a:cs typeface="Tw Cen MT"/>
                <a:hlinkClick r:id="rId27"/>
              </a:rPr>
              <a:t>CREP</a:t>
            </a:r>
            <a:endParaRPr sz="1600" dirty="0">
              <a:latin typeface="Tw Cen MT"/>
              <a:cs typeface="Tw Cen MT"/>
            </a:endParaRPr>
          </a:p>
          <a:p>
            <a:pPr marL="182880" indent="-170180">
              <a:lnSpc>
                <a:spcPts val="1870"/>
              </a:lnSpc>
              <a:buChar char="•"/>
              <a:tabLst>
                <a:tab pos="182880" algn="l"/>
              </a:tabLst>
            </a:pPr>
            <a:r>
              <a:rPr lang="fr-FR" sz="1600" spc="-50" dirty="0">
                <a:latin typeface="Tw Cen MT"/>
                <a:cs typeface="Tw Cen MT"/>
                <a:hlinkClick r:id="rId28"/>
              </a:rPr>
              <a:t>Coupe Robotique Grande Section Lens-Henin-Carvin</a:t>
            </a:r>
            <a:endParaRPr sz="1600" dirty="0">
              <a:latin typeface="Tw Cen MT"/>
              <a:cs typeface="Tw Cen MT"/>
            </a:endParaRPr>
          </a:p>
        </p:txBody>
      </p:sp>
      <p:grpSp>
        <p:nvGrpSpPr>
          <p:cNvPr id="16" name="object 14">
            <a:extLst>
              <a:ext uri="{FF2B5EF4-FFF2-40B4-BE49-F238E27FC236}">
                <a16:creationId xmlns:a16="http://schemas.microsoft.com/office/drawing/2014/main" id="{2AA71153-4559-7296-8C19-CCA96306D687}"/>
              </a:ext>
            </a:extLst>
          </p:cNvPr>
          <p:cNvGrpSpPr/>
          <p:nvPr/>
        </p:nvGrpSpPr>
        <p:grpSpPr>
          <a:xfrm>
            <a:off x="7413309" y="718888"/>
            <a:ext cx="573405" cy="573405"/>
            <a:chOff x="7377683" y="684276"/>
            <a:chExt cx="573405" cy="573405"/>
          </a:xfrm>
        </p:grpSpPr>
        <p:sp>
          <p:nvSpPr>
            <p:cNvPr id="17" name="object 15">
              <a:extLst>
                <a:ext uri="{FF2B5EF4-FFF2-40B4-BE49-F238E27FC236}">
                  <a16:creationId xmlns:a16="http://schemas.microsoft.com/office/drawing/2014/main" id="{119E41B7-A594-1EB2-7020-0522B227CE3C}"/>
                </a:ext>
              </a:extLst>
            </p:cNvPr>
            <p:cNvSpPr/>
            <p:nvPr/>
          </p:nvSpPr>
          <p:spPr>
            <a:xfrm>
              <a:off x="7385303" y="691896"/>
              <a:ext cx="558165" cy="558165"/>
            </a:xfrm>
            <a:custGeom>
              <a:avLst/>
              <a:gdLst/>
              <a:ahLst/>
              <a:cxnLst/>
              <a:rect l="l" t="t" r="r" b="b"/>
              <a:pathLst>
                <a:path w="558165" h="558165">
                  <a:moveTo>
                    <a:pt x="557784" y="0"/>
                  </a:moveTo>
                  <a:lnTo>
                    <a:pt x="0" y="557783"/>
                  </a:lnTo>
                  <a:lnTo>
                    <a:pt x="557784" y="557783"/>
                  </a:lnTo>
                  <a:lnTo>
                    <a:pt x="557784" y="0"/>
                  </a:lnTo>
                  <a:close/>
                </a:path>
              </a:pathLst>
            </a:custGeom>
            <a:solidFill>
              <a:srgbClr val="1CACE3"/>
            </a:solidFill>
          </p:spPr>
          <p:txBody>
            <a:bodyPr wrap="square" lIns="0" tIns="0" rIns="0" bIns="0" rtlCol="0"/>
            <a:lstStyle/>
            <a:p>
              <a:endParaRPr/>
            </a:p>
          </p:txBody>
        </p:sp>
        <p:sp>
          <p:nvSpPr>
            <p:cNvPr id="18" name="object 16">
              <a:extLst>
                <a:ext uri="{FF2B5EF4-FFF2-40B4-BE49-F238E27FC236}">
                  <a16:creationId xmlns:a16="http://schemas.microsoft.com/office/drawing/2014/main" id="{9052FAF0-A5C2-85A3-99A3-9F483E9FB746}"/>
                </a:ext>
              </a:extLst>
            </p:cNvPr>
            <p:cNvSpPr/>
            <p:nvPr/>
          </p:nvSpPr>
          <p:spPr>
            <a:xfrm>
              <a:off x="7385303" y="691896"/>
              <a:ext cx="558165" cy="558165"/>
            </a:xfrm>
            <a:custGeom>
              <a:avLst/>
              <a:gdLst/>
              <a:ahLst/>
              <a:cxnLst/>
              <a:rect l="l" t="t" r="r" b="b"/>
              <a:pathLst>
                <a:path w="558165" h="558165">
                  <a:moveTo>
                    <a:pt x="0" y="557783"/>
                  </a:moveTo>
                  <a:lnTo>
                    <a:pt x="557784" y="0"/>
                  </a:lnTo>
                  <a:lnTo>
                    <a:pt x="557784" y="557783"/>
                  </a:lnTo>
                  <a:lnTo>
                    <a:pt x="0" y="557783"/>
                  </a:lnTo>
                  <a:close/>
                </a:path>
              </a:pathLst>
            </a:custGeom>
            <a:ln w="15240">
              <a:solidFill>
                <a:srgbClr val="1CACE3"/>
              </a:solidFill>
            </a:ln>
          </p:spPr>
          <p:txBody>
            <a:bodyPr wrap="square" lIns="0" tIns="0" rIns="0" bIns="0" rtlCol="0"/>
            <a:lstStyle/>
            <a:p>
              <a:endParaRPr/>
            </a:p>
          </p:txBody>
        </p:sp>
      </p:grpSp>
      <p:grpSp>
        <p:nvGrpSpPr>
          <p:cNvPr id="19" name="object 17">
            <a:extLst>
              <a:ext uri="{FF2B5EF4-FFF2-40B4-BE49-F238E27FC236}">
                <a16:creationId xmlns:a16="http://schemas.microsoft.com/office/drawing/2014/main" id="{68A5A8B1-C915-A41A-99BC-D56DBF00EC1A}"/>
              </a:ext>
            </a:extLst>
          </p:cNvPr>
          <p:cNvGrpSpPr/>
          <p:nvPr/>
        </p:nvGrpSpPr>
        <p:grpSpPr>
          <a:xfrm>
            <a:off x="8309421" y="717363"/>
            <a:ext cx="3289300" cy="1983105"/>
            <a:chOff x="8273795" y="682751"/>
            <a:chExt cx="3289300" cy="1983105"/>
          </a:xfrm>
        </p:grpSpPr>
        <p:sp>
          <p:nvSpPr>
            <p:cNvPr id="20" name="object 18">
              <a:extLst>
                <a:ext uri="{FF2B5EF4-FFF2-40B4-BE49-F238E27FC236}">
                  <a16:creationId xmlns:a16="http://schemas.microsoft.com/office/drawing/2014/main" id="{D28D8E58-8DA0-0657-8DAE-163A20FD0A63}"/>
                </a:ext>
              </a:extLst>
            </p:cNvPr>
            <p:cNvSpPr/>
            <p:nvPr/>
          </p:nvSpPr>
          <p:spPr>
            <a:xfrm>
              <a:off x="8281415" y="1007109"/>
              <a:ext cx="317500" cy="1651000"/>
            </a:xfrm>
            <a:custGeom>
              <a:avLst/>
              <a:gdLst/>
              <a:ahLst/>
              <a:cxnLst/>
              <a:rect l="l" t="t" r="r" b="b"/>
              <a:pathLst>
                <a:path w="317500" h="1651000">
                  <a:moveTo>
                    <a:pt x="0" y="1651000"/>
                  </a:moveTo>
                  <a:lnTo>
                    <a:pt x="317118" y="1651000"/>
                  </a:lnTo>
                  <a:lnTo>
                    <a:pt x="317118" y="0"/>
                  </a:lnTo>
                  <a:lnTo>
                    <a:pt x="0" y="0"/>
                  </a:lnTo>
                  <a:lnTo>
                    <a:pt x="0" y="1651000"/>
                  </a:lnTo>
                  <a:close/>
                </a:path>
              </a:pathLst>
            </a:custGeom>
            <a:solidFill>
              <a:srgbClr val="1CACE3"/>
            </a:solidFill>
          </p:spPr>
          <p:txBody>
            <a:bodyPr wrap="square" lIns="0" tIns="0" rIns="0" bIns="0" rtlCol="0"/>
            <a:lstStyle/>
            <a:p>
              <a:endParaRPr/>
            </a:p>
          </p:txBody>
        </p:sp>
        <p:sp>
          <p:nvSpPr>
            <p:cNvPr id="21" name="object 19">
              <a:extLst>
                <a:ext uri="{FF2B5EF4-FFF2-40B4-BE49-F238E27FC236}">
                  <a16:creationId xmlns:a16="http://schemas.microsoft.com/office/drawing/2014/main" id="{F398B7CA-1237-0F52-D8BE-7DC1653AD971}"/>
                </a:ext>
              </a:extLst>
            </p:cNvPr>
            <p:cNvSpPr/>
            <p:nvPr/>
          </p:nvSpPr>
          <p:spPr>
            <a:xfrm>
              <a:off x="8281415" y="690371"/>
              <a:ext cx="3274060" cy="1967864"/>
            </a:xfrm>
            <a:custGeom>
              <a:avLst/>
              <a:gdLst/>
              <a:ahLst/>
              <a:cxnLst/>
              <a:rect l="l" t="t" r="r" b="b"/>
              <a:pathLst>
                <a:path w="3274059" h="1967864">
                  <a:moveTo>
                    <a:pt x="3273552" y="0"/>
                  </a:moveTo>
                  <a:lnTo>
                    <a:pt x="3273552" y="316991"/>
                  </a:lnTo>
                  <a:lnTo>
                    <a:pt x="317118" y="316991"/>
                  </a:lnTo>
                  <a:lnTo>
                    <a:pt x="317118" y="1967483"/>
                  </a:lnTo>
                  <a:lnTo>
                    <a:pt x="0" y="1967483"/>
                  </a:lnTo>
                  <a:lnTo>
                    <a:pt x="0" y="0"/>
                  </a:lnTo>
                  <a:lnTo>
                    <a:pt x="3273552" y="0"/>
                  </a:lnTo>
                  <a:close/>
                </a:path>
              </a:pathLst>
            </a:custGeom>
            <a:ln w="15240">
              <a:solidFill>
                <a:srgbClr val="1CACE3"/>
              </a:solidFill>
            </a:ln>
          </p:spPr>
          <p:txBody>
            <a:bodyPr wrap="square" lIns="0" tIns="0" rIns="0" bIns="0" rtlCol="0"/>
            <a:lstStyle/>
            <a:p>
              <a:endParaRPr/>
            </a:p>
          </p:txBody>
        </p:sp>
      </p:grpSp>
      <p:sp>
        <p:nvSpPr>
          <p:cNvPr id="22" name="object 20">
            <a:extLst>
              <a:ext uri="{FF2B5EF4-FFF2-40B4-BE49-F238E27FC236}">
                <a16:creationId xmlns:a16="http://schemas.microsoft.com/office/drawing/2014/main" id="{76EF4143-023F-F3C8-06B7-30D8EAFF98EB}"/>
              </a:ext>
            </a:extLst>
          </p:cNvPr>
          <p:cNvSpPr txBox="1"/>
          <p:nvPr/>
        </p:nvSpPr>
        <p:spPr>
          <a:xfrm>
            <a:off x="8317042" y="724984"/>
            <a:ext cx="3274060" cy="317500"/>
          </a:xfrm>
          <a:prstGeom prst="rect">
            <a:avLst/>
          </a:prstGeom>
          <a:solidFill>
            <a:srgbClr val="1CACE3"/>
          </a:solidFill>
          <a:ln w="15240">
            <a:solidFill>
              <a:srgbClr val="1CACE3"/>
            </a:solidFill>
          </a:ln>
        </p:spPr>
        <p:txBody>
          <a:bodyPr vert="horz" wrap="square" lIns="0" tIns="0" rIns="0" bIns="0" rtlCol="0">
            <a:spAutoFit/>
          </a:bodyPr>
          <a:lstStyle/>
          <a:p>
            <a:pPr marL="409575">
              <a:lnSpc>
                <a:spcPts val="2335"/>
              </a:lnSpc>
            </a:pPr>
            <a:r>
              <a:rPr sz="2800" spc="-10" dirty="0">
                <a:latin typeface="Tw Cen MT"/>
                <a:cs typeface="Tw Cen MT"/>
              </a:rPr>
              <a:t>Ateliers</a:t>
            </a:r>
            <a:endParaRPr sz="2800" dirty="0">
              <a:latin typeface="Tw Cen MT"/>
              <a:cs typeface="Tw Cen MT"/>
            </a:endParaRPr>
          </a:p>
        </p:txBody>
      </p:sp>
      <p:sp>
        <p:nvSpPr>
          <p:cNvPr id="23" name="object 21">
            <a:extLst>
              <a:ext uri="{FF2B5EF4-FFF2-40B4-BE49-F238E27FC236}">
                <a16:creationId xmlns:a16="http://schemas.microsoft.com/office/drawing/2014/main" id="{CC2995C4-1E58-FC37-C928-447AF4131964}"/>
              </a:ext>
            </a:extLst>
          </p:cNvPr>
          <p:cNvSpPr txBox="1"/>
          <p:nvPr/>
        </p:nvSpPr>
        <p:spPr>
          <a:xfrm>
            <a:off x="8714552" y="1105222"/>
            <a:ext cx="2662555" cy="3286541"/>
          </a:xfrm>
          <a:prstGeom prst="rect">
            <a:avLst/>
          </a:prstGeom>
        </p:spPr>
        <p:txBody>
          <a:bodyPr vert="horz" wrap="square" lIns="0" tIns="12065" rIns="0" bIns="0" rtlCol="0">
            <a:spAutoFit/>
          </a:bodyPr>
          <a:lstStyle/>
          <a:p>
            <a:pPr marL="182880" indent="-170180">
              <a:lnSpc>
                <a:spcPts val="1880"/>
              </a:lnSpc>
              <a:spcBef>
                <a:spcPts val="95"/>
              </a:spcBef>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29"/>
              </a:rPr>
              <a:t>YesWeCode</a:t>
            </a:r>
            <a:endParaRPr sz="1600" dirty="0">
              <a:latin typeface="Tw Cen MT"/>
              <a:cs typeface="Tw Cen MT"/>
            </a:endParaRPr>
          </a:p>
          <a:p>
            <a:pPr marL="182880" indent="-170180">
              <a:lnSpc>
                <a:spcPts val="170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0"/>
              </a:rPr>
              <a:t>Educational</a:t>
            </a:r>
            <a:r>
              <a:rPr sz="1600" u="heavy" spc="-30" dirty="0">
                <a:solidFill>
                  <a:srgbClr val="6B9F24"/>
                </a:solidFill>
                <a:uFill>
                  <a:solidFill>
                    <a:srgbClr val="6B9F24"/>
                  </a:solidFill>
                </a:uFill>
                <a:latin typeface="Tw Cen MT"/>
                <a:cs typeface="Tw Cen MT"/>
                <a:hlinkClick r:id="rId30"/>
              </a:rPr>
              <a:t> </a:t>
            </a:r>
            <a:r>
              <a:rPr sz="1600" u="heavy" dirty="0">
                <a:solidFill>
                  <a:srgbClr val="6B9F24"/>
                </a:solidFill>
                <a:uFill>
                  <a:solidFill>
                    <a:srgbClr val="6B9F24"/>
                  </a:solidFill>
                </a:uFill>
                <a:latin typeface="Tw Cen MT"/>
                <a:cs typeface="Tw Cen MT"/>
                <a:hlinkClick r:id="rId30"/>
              </a:rPr>
              <a:t>Game</a:t>
            </a:r>
            <a:r>
              <a:rPr sz="1600" u="heavy" spc="-45" dirty="0">
                <a:solidFill>
                  <a:srgbClr val="6B9F24"/>
                </a:solidFill>
                <a:uFill>
                  <a:solidFill>
                    <a:srgbClr val="6B9F24"/>
                  </a:solidFill>
                </a:uFill>
                <a:latin typeface="Tw Cen MT"/>
                <a:cs typeface="Tw Cen MT"/>
                <a:hlinkClick r:id="rId30"/>
              </a:rPr>
              <a:t> </a:t>
            </a:r>
            <a:r>
              <a:rPr sz="1600" u="heavy" dirty="0">
                <a:solidFill>
                  <a:srgbClr val="6B9F24"/>
                </a:solidFill>
                <a:uFill>
                  <a:solidFill>
                    <a:srgbClr val="6B9F24"/>
                  </a:solidFill>
                </a:uFill>
                <a:latin typeface="Tw Cen MT"/>
                <a:cs typeface="Tw Cen MT"/>
                <a:hlinkClick r:id="rId30"/>
              </a:rPr>
              <a:t>and</a:t>
            </a:r>
            <a:r>
              <a:rPr sz="1600" u="heavy" spc="-40" dirty="0">
                <a:solidFill>
                  <a:srgbClr val="6B9F24"/>
                </a:solidFill>
                <a:uFill>
                  <a:solidFill>
                    <a:srgbClr val="6B9F24"/>
                  </a:solidFill>
                </a:uFill>
                <a:latin typeface="Tw Cen MT"/>
                <a:cs typeface="Tw Cen MT"/>
                <a:hlinkClick r:id="rId30"/>
              </a:rPr>
              <a:t> </a:t>
            </a:r>
            <a:r>
              <a:rPr sz="1600" u="heavy" spc="-20" dirty="0">
                <a:solidFill>
                  <a:srgbClr val="6B9F24"/>
                </a:solidFill>
                <a:uFill>
                  <a:solidFill>
                    <a:srgbClr val="6B9F24"/>
                  </a:solidFill>
                </a:uFill>
                <a:latin typeface="Tw Cen MT"/>
                <a:cs typeface="Tw Cen MT"/>
                <a:hlinkClick r:id="rId30"/>
              </a:rPr>
              <a:t>Play</a:t>
            </a:r>
            <a:endParaRPr sz="1600" dirty="0">
              <a:latin typeface="Tw Cen MT"/>
              <a:cs typeface="Tw Cen MT"/>
            </a:endParaRPr>
          </a:p>
          <a:p>
            <a:pPr marL="184785">
              <a:lnSpc>
                <a:spcPts val="1700"/>
              </a:lnSpc>
            </a:pPr>
            <a:r>
              <a:rPr sz="1600" u="heavy" dirty="0">
                <a:solidFill>
                  <a:srgbClr val="6B9F24"/>
                </a:solidFill>
                <a:uFill>
                  <a:solidFill>
                    <a:srgbClr val="6B9F24"/>
                  </a:solidFill>
                </a:uFill>
                <a:latin typeface="Tw Cen MT"/>
                <a:cs typeface="Tw Cen MT"/>
                <a:hlinkClick r:id="rId30"/>
              </a:rPr>
              <a:t>Design</a:t>
            </a:r>
            <a:r>
              <a:rPr sz="1600" u="heavy" spc="-40" dirty="0">
                <a:solidFill>
                  <a:srgbClr val="6B9F24"/>
                </a:solidFill>
                <a:uFill>
                  <a:solidFill>
                    <a:srgbClr val="6B9F24"/>
                  </a:solidFill>
                </a:uFill>
                <a:latin typeface="Tw Cen MT"/>
                <a:cs typeface="Tw Cen MT"/>
                <a:hlinkClick r:id="rId30"/>
              </a:rPr>
              <a:t> </a:t>
            </a:r>
            <a:r>
              <a:rPr sz="1600" u="heavy" spc="-10" dirty="0">
                <a:solidFill>
                  <a:srgbClr val="6B9F24"/>
                </a:solidFill>
                <a:uFill>
                  <a:solidFill>
                    <a:srgbClr val="6B9F24"/>
                  </a:solidFill>
                </a:uFill>
                <a:latin typeface="Tw Cen MT"/>
                <a:cs typeface="Tw Cen MT"/>
                <a:hlinkClick r:id="rId30"/>
              </a:rPr>
              <a:t>Project</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1"/>
              </a:rPr>
              <a:t>1</a:t>
            </a:r>
            <a:r>
              <a:rPr sz="1600" u="heavy" spc="-50" dirty="0">
                <a:solidFill>
                  <a:srgbClr val="6B9F24"/>
                </a:solidFill>
                <a:uFill>
                  <a:solidFill>
                    <a:srgbClr val="6B9F24"/>
                  </a:solidFill>
                </a:uFill>
                <a:latin typeface="Tw Cen MT"/>
                <a:cs typeface="Tw Cen MT"/>
                <a:hlinkClick r:id="rId31"/>
              </a:rPr>
              <a:t> </a:t>
            </a:r>
            <a:r>
              <a:rPr sz="1600" u="heavy" spc="-10" dirty="0">
                <a:solidFill>
                  <a:srgbClr val="6B9F24"/>
                </a:solidFill>
                <a:uFill>
                  <a:solidFill>
                    <a:srgbClr val="6B9F24"/>
                  </a:solidFill>
                </a:uFill>
                <a:latin typeface="Tw Cen MT"/>
                <a:cs typeface="Tw Cen MT"/>
                <a:hlinkClick r:id="rId31"/>
              </a:rPr>
              <a:t>scientifique, </a:t>
            </a:r>
            <a:r>
              <a:rPr sz="1600" u="heavy" dirty="0">
                <a:solidFill>
                  <a:srgbClr val="6B9F24"/>
                </a:solidFill>
                <a:uFill>
                  <a:solidFill>
                    <a:srgbClr val="6B9F24"/>
                  </a:solidFill>
                </a:uFill>
                <a:latin typeface="Tw Cen MT"/>
                <a:cs typeface="Tw Cen MT"/>
                <a:hlinkClick r:id="rId31"/>
              </a:rPr>
              <a:t>1</a:t>
            </a:r>
            <a:r>
              <a:rPr sz="1600" u="heavy" spc="-50" dirty="0">
                <a:solidFill>
                  <a:srgbClr val="6B9F24"/>
                </a:solidFill>
                <a:uFill>
                  <a:solidFill>
                    <a:srgbClr val="6B9F24"/>
                  </a:solidFill>
                </a:uFill>
                <a:latin typeface="Tw Cen MT"/>
                <a:cs typeface="Tw Cen MT"/>
                <a:hlinkClick r:id="rId31"/>
              </a:rPr>
              <a:t> </a:t>
            </a:r>
            <a:r>
              <a:rPr sz="1600" u="heavy" dirty="0">
                <a:solidFill>
                  <a:srgbClr val="6B9F24"/>
                </a:solidFill>
                <a:uFill>
                  <a:solidFill>
                    <a:srgbClr val="6B9F24"/>
                  </a:solidFill>
                </a:uFill>
                <a:latin typeface="Tw Cen MT"/>
                <a:cs typeface="Tw Cen MT"/>
                <a:hlinkClick r:id="rId31"/>
              </a:rPr>
              <a:t>classe,</a:t>
            </a:r>
            <a:r>
              <a:rPr sz="1600" u="heavy" spc="-20" dirty="0">
                <a:solidFill>
                  <a:srgbClr val="6B9F24"/>
                </a:solidFill>
                <a:uFill>
                  <a:solidFill>
                    <a:srgbClr val="6B9F24"/>
                  </a:solidFill>
                </a:uFill>
                <a:latin typeface="Tw Cen MT"/>
                <a:cs typeface="Tw Cen MT"/>
                <a:hlinkClick r:id="rId31"/>
              </a:rPr>
              <a:t> </a:t>
            </a:r>
            <a:r>
              <a:rPr sz="1600" u="heavy" spc="-10" dirty="0">
                <a:solidFill>
                  <a:srgbClr val="6B9F24"/>
                </a:solidFill>
                <a:uFill>
                  <a:solidFill>
                    <a:srgbClr val="6B9F24"/>
                  </a:solidFill>
                </a:uFill>
                <a:latin typeface="Tw Cen MT"/>
                <a:cs typeface="Tw Cen MT"/>
                <a:hlinkClick r:id="rId31"/>
              </a:rPr>
              <a:t>Chiche</a:t>
            </a:r>
            <a:r>
              <a:rPr sz="1600" u="none" spc="-10" dirty="0">
                <a:solidFill>
                  <a:srgbClr val="6B9F24"/>
                </a:solidFill>
                <a:latin typeface="Tw Cen MT"/>
                <a:cs typeface="Tw Cen MT"/>
              </a:rPr>
              <a:t>!</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2"/>
              </a:rPr>
              <a:t>Girls</a:t>
            </a:r>
            <a:r>
              <a:rPr sz="1600" u="heavy" spc="-20" dirty="0">
                <a:solidFill>
                  <a:srgbClr val="6B9F24"/>
                </a:solidFill>
                <a:uFill>
                  <a:solidFill>
                    <a:srgbClr val="6B9F24"/>
                  </a:solidFill>
                </a:uFill>
                <a:latin typeface="Tw Cen MT"/>
                <a:cs typeface="Tw Cen MT"/>
                <a:hlinkClick r:id="rId32"/>
              </a:rPr>
              <a:t> </a:t>
            </a:r>
            <a:r>
              <a:rPr sz="1600" u="heavy" dirty="0">
                <a:solidFill>
                  <a:srgbClr val="6B9F24"/>
                </a:solidFill>
                <a:uFill>
                  <a:solidFill>
                    <a:srgbClr val="6B9F24"/>
                  </a:solidFill>
                </a:uFill>
                <a:latin typeface="Tw Cen MT"/>
                <a:cs typeface="Tw Cen MT"/>
                <a:hlinkClick r:id="rId32"/>
              </a:rPr>
              <a:t>Can</a:t>
            </a:r>
            <a:r>
              <a:rPr sz="1600" u="heavy" spc="-15" dirty="0">
                <a:solidFill>
                  <a:srgbClr val="6B9F24"/>
                </a:solidFill>
                <a:uFill>
                  <a:solidFill>
                    <a:srgbClr val="6B9F24"/>
                  </a:solidFill>
                </a:uFill>
                <a:latin typeface="Tw Cen MT"/>
                <a:cs typeface="Tw Cen MT"/>
                <a:hlinkClick r:id="rId32"/>
              </a:rPr>
              <a:t> </a:t>
            </a:r>
            <a:r>
              <a:rPr sz="1600" u="heavy" spc="-20" dirty="0">
                <a:solidFill>
                  <a:srgbClr val="6B9F24"/>
                </a:solidFill>
                <a:uFill>
                  <a:solidFill>
                    <a:srgbClr val="6B9F24"/>
                  </a:solidFill>
                </a:uFill>
                <a:latin typeface="Tw Cen MT"/>
                <a:cs typeface="Tw Cen MT"/>
                <a:hlinkClick r:id="rId32"/>
              </a:rPr>
              <a:t>Code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3"/>
              </a:rPr>
              <a:t>Change</a:t>
            </a:r>
            <a:r>
              <a:rPr sz="1600" u="heavy" spc="-65" dirty="0">
                <a:solidFill>
                  <a:srgbClr val="6B9F24"/>
                </a:solidFill>
                <a:uFill>
                  <a:solidFill>
                    <a:srgbClr val="6B9F24"/>
                  </a:solidFill>
                </a:uFill>
                <a:latin typeface="Tw Cen MT"/>
                <a:cs typeface="Tw Cen MT"/>
                <a:hlinkClick r:id="rId33"/>
              </a:rPr>
              <a:t> </a:t>
            </a:r>
            <a:r>
              <a:rPr sz="1600" u="heavy" spc="-10" dirty="0">
                <a:solidFill>
                  <a:srgbClr val="6B9F24"/>
                </a:solidFill>
                <a:uFill>
                  <a:solidFill>
                    <a:srgbClr val="6B9F24"/>
                  </a:solidFill>
                </a:uFill>
                <a:latin typeface="Tw Cen MT"/>
                <a:cs typeface="Tw Cen MT"/>
                <a:hlinkClick r:id="rId33"/>
              </a:rPr>
              <a:t>Mak’Her</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4"/>
              </a:rPr>
              <a:t>Future</a:t>
            </a:r>
            <a:r>
              <a:rPr sz="1600" u="heavy" spc="-25" dirty="0">
                <a:solidFill>
                  <a:srgbClr val="6B9F24"/>
                </a:solidFill>
                <a:uFill>
                  <a:solidFill>
                    <a:srgbClr val="6B9F24"/>
                  </a:solidFill>
                </a:uFill>
                <a:latin typeface="Tw Cen MT"/>
                <a:cs typeface="Tw Cen MT"/>
                <a:hlinkClick r:id="rId34"/>
              </a:rPr>
              <a:t> </a:t>
            </a:r>
            <a:r>
              <a:rPr sz="1600" u="heavy" dirty="0">
                <a:solidFill>
                  <a:srgbClr val="6B9F24"/>
                </a:solidFill>
                <a:uFill>
                  <a:solidFill>
                    <a:srgbClr val="6B9F24"/>
                  </a:solidFill>
                </a:uFill>
                <a:latin typeface="Tw Cen MT"/>
                <a:cs typeface="Tw Cen MT"/>
                <a:hlinkClick r:id="rId34"/>
              </a:rPr>
              <a:t>of </a:t>
            </a:r>
            <a:r>
              <a:rPr sz="1600" u="heavy" spc="-20" dirty="0">
                <a:solidFill>
                  <a:srgbClr val="6B9F24"/>
                </a:solidFill>
                <a:uFill>
                  <a:solidFill>
                    <a:srgbClr val="6B9F24"/>
                  </a:solidFill>
                </a:uFill>
                <a:latin typeface="Tw Cen MT"/>
                <a:cs typeface="Tw Cen MT"/>
                <a:hlinkClick r:id="rId34"/>
              </a:rPr>
              <a:t>Tech</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5"/>
              </a:rPr>
              <a:t>Citizen</a:t>
            </a:r>
            <a:r>
              <a:rPr sz="1600" u="heavy" spc="-50" dirty="0">
                <a:solidFill>
                  <a:srgbClr val="6B9F24"/>
                </a:solidFill>
                <a:uFill>
                  <a:solidFill>
                    <a:srgbClr val="6B9F24"/>
                  </a:solidFill>
                </a:uFill>
                <a:latin typeface="Tw Cen MT"/>
                <a:cs typeface="Tw Cen MT"/>
                <a:hlinkClick r:id="rId35"/>
              </a:rPr>
              <a:t> </a:t>
            </a:r>
            <a:r>
              <a:rPr sz="1600" u="heavy" spc="-20" dirty="0">
                <a:solidFill>
                  <a:srgbClr val="6B9F24"/>
                </a:solidFill>
                <a:uFill>
                  <a:solidFill>
                    <a:srgbClr val="6B9F24"/>
                  </a:solidFill>
                </a:uFill>
                <a:latin typeface="Tw Cen MT"/>
                <a:cs typeface="Tw Cen MT"/>
                <a:hlinkClick r:id="rId35"/>
              </a:rPr>
              <a:t>Code</a:t>
            </a:r>
            <a:endParaRPr sz="1600" dirty="0">
              <a:latin typeface="Tw Cen MT"/>
              <a:cs typeface="Tw Cen MT"/>
            </a:endParaRPr>
          </a:p>
          <a:p>
            <a:pPr marL="182880" indent="-170180">
              <a:lnSpc>
                <a:spcPts val="1875"/>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6"/>
              </a:rPr>
              <a:t>RJMI</a:t>
            </a:r>
            <a:r>
              <a:rPr sz="1600" u="none" spc="-20" dirty="0">
                <a:solidFill>
                  <a:srgbClr val="6B9F24"/>
                </a:solidFill>
                <a:latin typeface="Tw Cen MT"/>
                <a:cs typeface="Tw Cen MT"/>
              </a:rPr>
              <a:t> </a:t>
            </a:r>
            <a:r>
              <a:rPr sz="1200" u="none" dirty="0">
                <a:latin typeface="Tw Cen MT"/>
                <a:cs typeface="Tw Cen MT"/>
              </a:rPr>
              <a:t>(2</a:t>
            </a:r>
            <a:r>
              <a:rPr lang="fr-FR" sz="1200" u="none" dirty="0">
                <a:latin typeface="Tw Cen MT"/>
                <a:cs typeface="Tw Cen MT"/>
              </a:rPr>
              <a:t>1 </a:t>
            </a:r>
            <a:r>
              <a:rPr sz="1200" u="none" dirty="0">
                <a:latin typeface="Tw Cen MT"/>
                <a:cs typeface="Tw Cen MT"/>
              </a:rPr>
              <a:t>et</a:t>
            </a:r>
            <a:r>
              <a:rPr sz="1200" u="none" spc="-25" dirty="0">
                <a:latin typeface="Tw Cen MT"/>
                <a:cs typeface="Tw Cen MT"/>
              </a:rPr>
              <a:t> </a:t>
            </a:r>
            <a:r>
              <a:rPr sz="1200" u="none" dirty="0">
                <a:latin typeface="Tw Cen MT"/>
                <a:cs typeface="Tw Cen MT"/>
              </a:rPr>
              <a:t>2</a:t>
            </a:r>
            <a:r>
              <a:rPr lang="fr-FR" sz="1200" u="none" dirty="0">
                <a:latin typeface="Tw Cen MT"/>
                <a:cs typeface="Tw Cen MT"/>
              </a:rPr>
              <a:t>2</a:t>
            </a:r>
            <a:r>
              <a:rPr sz="1200" u="none" spc="-20" dirty="0">
                <a:latin typeface="Tw Cen MT"/>
                <a:cs typeface="Tw Cen MT"/>
              </a:rPr>
              <a:t> </a:t>
            </a:r>
            <a:r>
              <a:rPr sz="1200" u="none" spc="-10" dirty="0" err="1">
                <a:latin typeface="Tw Cen MT"/>
                <a:cs typeface="Tw Cen MT"/>
              </a:rPr>
              <a:t>octobre</a:t>
            </a:r>
            <a:r>
              <a:rPr sz="1200" u="none" spc="-10" dirty="0">
                <a:latin typeface="Tw Cen MT"/>
                <a:cs typeface="Tw Cen MT"/>
              </a:rPr>
              <a:t>)</a:t>
            </a:r>
            <a:endParaRPr lang="fr-FR" sz="1200" u="none" spc="-10" dirty="0">
              <a:latin typeface="Tw Cen MT"/>
              <a:cs typeface="Tw Cen MT"/>
            </a:endParaRPr>
          </a:p>
          <a:p>
            <a:pPr marL="182880" indent="-170180">
              <a:lnSpc>
                <a:spcPts val="1875"/>
              </a:lnSpc>
              <a:buClr>
                <a:srgbClr val="000000"/>
              </a:buClr>
              <a:buChar char="•"/>
              <a:tabLst>
                <a:tab pos="182880" algn="l"/>
              </a:tabLst>
            </a:pPr>
            <a:r>
              <a:rPr lang="fr-FR" sz="1600" spc="-10" dirty="0">
                <a:latin typeface="Tw Cen MT"/>
                <a:cs typeface="Tw Cen MT"/>
                <a:hlinkClick r:id="rId37"/>
              </a:rPr>
              <a:t>La Fresque des </a:t>
            </a:r>
            <a:r>
              <a:rPr lang="fr-FR" sz="1600" spc="-10" dirty="0" err="1">
                <a:latin typeface="Tw Cen MT"/>
                <a:cs typeface="Tw Cen MT"/>
                <a:hlinkClick r:id="rId37"/>
              </a:rPr>
              <a:t>CyberCitoyens</a:t>
            </a:r>
            <a:r>
              <a:rPr lang="fr-FR" sz="1600" spc="-10" dirty="0">
                <a:latin typeface="Tw Cen MT"/>
                <a:cs typeface="Tw Cen MT"/>
                <a:hlinkClick r:id="rId37"/>
              </a:rPr>
              <a:t> </a:t>
            </a:r>
            <a:r>
              <a:rPr lang="fr-FR" sz="1200" spc="-10" dirty="0">
                <a:latin typeface="Tw Cen MT"/>
                <a:cs typeface="Tw Cen MT"/>
              </a:rPr>
              <a:t>(1</a:t>
            </a:r>
            <a:r>
              <a:rPr lang="fr-FR" sz="1200" spc="-10" baseline="30000" dirty="0">
                <a:latin typeface="Tw Cen MT"/>
                <a:cs typeface="Tw Cen MT"/>
              </a:rPr>
              <a:t>er</a:t>
            </a:r>
            <a:r>
              <a:rPr lang="fr-FR" sz="1200" spc="-10" dirty="0">
                <a:latin typeface="Tw Cen MT"/>
                <a:cs typeface="Tw Cen MT"/>
              </a:rPr>
              <a:t> octobre 15 novembre)</a:t>
            </a:r>
          </a:p>
          <a:p>
            <a:pPr marL="182880" indent="-170180">
              <a:lnSpc>
                <a:spcPts val="1875"/>
              </a:lnSpc>
              <a:buClr>
                <a:srgbClr val="000000"/>
              </a:buClr>
              <a:buFontTx/>
              <a:buChar char="•"/>
              <a:tabLst>
                <a:tab pos="182880" algn="l"/>
              </a:tabLst>
            </a:pPr>
            <a:r>
              <a:rPr lang="fr-FR" sz="1600" spc="-10" dirty="0">
                <a:latin typeface="Tw Cen MT"/>
                <a:cs typeface="Tw Cen MT"/>
                <a:hlinkClick r:id="rId38"/>
              </a:rPr>
              <a:t>Stage 3</a:t>
            </a:r>
            <a:r>
              <a:rPr lang="fr-FR" sz="1600" spc="-10" baseline="30000" dirty="0">
                <a:latin typeface="Tw Cen MT"/>
                <a:cs typeface="Tw Cen MT"/>
                <a:hlinkClick r:id="rId38"/>
              </a:rPr>
              <a:t>ème</a:t>
            </a:r>
            <a:r>
              <a:rPr lang="fr-FR" sz="1600" spc="-10" dirty="0">
                <a:latin typeface="Tw Cen MT"/>
                <a:cs typeface="Tw Cen MT"/>
                <a:hlinkClick r:id="rId38"/>
              </a:rPr>
              <a:t> Informatique au féminin </a:t>
            </a:r>
            <a:r>
              <a:rPr lang="fr-FR" sz="1050" spc="-10" dirty="0">
                <a:latin typeface="Tw Cen MT"/>
                <a:cs typeface="Tw Cen MT"/>
              </a:rPr>
              <a:t>(15-19 </a:t>
            </a:r>
            <a:r>
              <a:rPr lang="fr-FR" sz="1050" spc="-10" dirty="0" err="1">
                <a:latin typeface="Tw Cen MT"/>
                <a:cs typeface="Tw Cen MT"/>
              </a:rPr>
              <a:t>déc</a:t>
            </a:r>
            <a:r>
              <a:rPr lang="fr-FR" sz="1050" spc="-10" dirty="0">
                <a:latin typeface="Tw Cen MT"/>
                <a:cs typeface="Tw Cen MT"/>
              </a:rPr>
              <a:t>)</a:t>
            </a:r>
            <a:endParaRPr lang="fr-FR" sz="1050" dirty="0">
              <a:latin typeface="Tw Cen MT"/>
              <a:cs typeface="Tw Cen MT"/>
            </a:endParaRPr>
          </a:p>
          <a:p>
            <a:pPr marL="182880" indent="-170180">
              <a:lnSpc>
                <a:spcPts val="1875"/>
              </a:lnSpc>
              <a:buClr>
                <a:srgbClr val="000000"/>
              </a:buClr>
              <a:buChar char="•"/>
              <a:tabLst>
                <a:tab pos="182880" algn="l"/>
              </a:tabLst>
            </a:pPr>
            <a:endParaRPr sz="1200" dirty="0">
              <a:latin typeface="Tw Cen MT"/>
              <a:cs typeface="Tw Cen MT"/>
            </a:endParaRPr>
          </a:p>
        </p:txBody>
      </p:sp>
      <p:sp>
        <p:nvSpPr>
          <p:cNvPr id="24" name="object 22">
            <a:extLst>
              <a:ext uri="{FF2B5EF4-FFF2-40B4-BE49-F238E27FC236}">
                <a16:creationId xmlns:a16="http://schemas.microsoft.com/office/drawing/2014/main" id="{13EDC194-B772-A31D-8ECF-72E1A25C9075}"/>
              </a:ext>
            </a:extLst>
          </p:cNvPr>
          <p:cNvSpPr txBox="1">
            <a:spLocks noGrp="1"/>
          </p:cNvSpPr>
          <p:nvPr>
            <p:ph type="title"/>
          </p:nvPr>
        </p:nvSpPr>
        <p:spPr>
          <a:xfrm>
            <a:off x="354589" y="583251"/>
            <a:ext cx="10332797" cy="1242648"/>
          </a:xfrm>
          <a:prstGeom prst="rect">
            <a:avLst/>
          </a:prstGeom>
        </p:spPr>
        <p:txBody>
          <a:bodyPr vert="horz" wrap="square" lIns="0" tIns="158750" rIns="0" bIns="0" rtlCol="0">
            <a:spAutoFit/>
          </a:bodyPr>
          <a:lstStyle/>
          <a:p>
            <a:pPr marL="12700" marR="5080">
              <a:lnSpc>
                <a:spcPct val="80000"/>
              </a:lnSpc>
              <a:spcBef>
                <a:spcPts val="1250"/>
              </a:spcBef>
            </a:pPr>
            <a:r>
              <a:rPr spc="60" dirty="0"/>
              <a:t>LES</a:t>
            </a:r>
            <a:r>
              <a:rPr spc="235" dirty="0"/>
              <a:t> </a:t>
            </a:r>
            <a:r>
              <a:rPr spc="90" dirty="0"/>
              <a:t>RENDEZ-</a:t>
            </a:r>
            <a:r>
              <a:rPr spc="40" dirty="0"/>
              <a:t>VOUS </a:t>
            </a:r>
            <a:r>
              <a:rPr spc="60" dirty="0"/>
              <a:t>NUMÉRIQUES</a:t>
            </a:r>
          </a:p>
          <a:p>
            <a:pPr marL="12700">
              <a:lnSpc>
                <a:spcPts val="4610"/>
              </a:lnSpc>
            </a:pPr>
            <a:r>
              <a:rPr spc="45" dirty="0"/>
              <a:t>DE</a:t>
            </a:r>
            <a:r>
              <a:rPr spc="195" dirty="0"/>
              <a:t> </a:t>
            </a:r>
            <a:r>
              <a:rPr spc="65" dirty="0"/>
              <a:t>L’ANNÉE</a:t>
            </a:r>
          </a:p>
        </p:txBody>
      </p:sp>
      <p:sp>
        <p:nvSpPr>
          <p:cNvPr id="63" name="ZoneTexte 63">
            <a:extLst>
              <a:ext uri="{FF2B5EF4-FFF2-40B4-BE49-F238E27FC236}">
                <a16:creationId xmlns:a16="http://schemas.microsoft.com/office/drawing/2014/main" id="{62B943BE-DCD1-25AE-0078-C34FBA99A56F}"/>
              </a:ext>
            </a:extLst>
          </p:cNvPr>
          <p:cNvSpPr txBox="1"/>
          <p:nvPr/>
        </p:nvSpPr>
        <p:spPr bwMode="auto">
          <a:xfrm>
            <a:off x="8779405" y="4949402"/>
            <a:ext cx="2811696" cy="1158599"/>
          </a:xfrm>
          <a:prstGeom prst="rect">
            <a:avLst/>
          </a:prstGeom>
          <a:noFill/>
        </p:spPr>
        <p:txBody>
          <a:bodyPr wrap="square" lIns="91440" tIns="45720" rIns="91440" bIns="45720" anchor="t">
            <a:spAutoFit/>
          </a:bodyPr>
          <a:lstStyle>
            <a:defPPr>
              <a:defRPr/>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en-GB" sz="1400" u="sng">
                <a:latin typeface="Marianne"/>
                <a:hlinkClick r:id="rId39" tooltip="https://dane.site.ac-lille.fr/2025/08/18/les-rendez-vous-du-numerique-2025-2026-2/"/>
              </a:rPr>
              <a:t>https://dane.site.ac-lille.fr/2025/08/18/les-rendez-vous-du-numerique-2025-2026-2/</a:t>
            </a:r>
            <a:endParaRPr lang="en-GB" sz="1400">
              <a:latin typeface="Marianne"/>
            </a:endParaRPr>
          </a:p>
          <a:p>
            <a:pPr>
              <a:defRPr/>
            </a:pPr>
            <a:endParaRPr lang="en-GB" sz="1400">
              <a:latin typeface="Marianne"/>
            </a:endParaRPr>
          </a:p>
        </p:txBody>
      </p:sp>
      <p:pic>
        <p:nvPicPr>
          <p:cNvPr id="64" name="Image 63" descr="Une image contenant symbole, logo, Graphique, Police">
            <a:hlinkClick r:id="rId40"/>
            <a:extLst>
              <a:ext uri="{FF2B5EF4-FFF2-40B4-BE49-F238E27FC236}">
                <a16:creationId xmlns:a16="http://schemas.microsoft.com/office/drawing/2014/main" id="{48723FD7-927A-619C-E657-107AC2DE7673}"/>
              </a:ext>
            </a:extLst>
          </p:cNvPr>
          <p:cNvPicPr>
            <a:picLocks noChangeAspect="1"/>
          </p:cNvPicPr>
          <p:nvPr/>
        </p:nvPicPr>
        <p:blipFill>
          <a:blip r:embed="rId41"/>
          <a:stretch/>
        </p:blipFill>
        <p:spPr bwMode="auto">
          <a:xfrm>
            <a:off x="8352265" y="4949402"/>
            <a:ext cx="427140" cy="427140"/>
          </a:xfrm>
          <a:prstGeom prst="rect">
            <a:avLst/>
          </a:prstGeom>
        </p:spPr>
      </p:pic>
    </p:spTree>
    <p:extLst>
      <p:ext uri="{BB962C8B-B14F-4D97-AF65-F5344CB8AC3E}">
        <p14:creationId xmlns:p14="http://schemas.microsoft.com/office/powerpoint/2010/main" val="209197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4000F-2673-2F80-3B23-B4BB6D9F7406}"/>
              </a:ext>
            </a:extLst>
          </p:cNvPr>
          <p:cNvSpPr>
            <a:spLocks noGrp="1"/>
          </p:cNvSpPr>
          <p:nvPr>
            <p:ph type="title"/>
          </p:nvPr>
        </p:nvSpPr>
        <p:spPr/>
        <p:txBody>
          <a:bodyPr/>
          <a:lstStyle/>
          <a:p>
            <a:r>
              <a:rPr lang="fr-FR" dirty="0"/>
              <a:t>Questions</a:t>
            </a:r>
          </a:p>
        </p:txBody>
      </p:sp>
      <p:pic>
        <p:nvPicPr>
          <p:cNvPr id="4" name="Espace réservé du contenu 4" descr="Free illustration: Question, Question Mark, Characters - Free Image 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690" y="2222500"/>
            <a:ext cx="8014607" cy="3740150"/>
          </a:xfrm>
          <a:prstGeom prst="rect">
            <a:avLst/>
          </a:prstGeom>
        </p:spPr>
      </p:pic>
    </p:spTree>
    <p:extLst>
      <p:ext uri="{BB962C8B-B14F-4D97-AF65-F5344CB8AC3E}">
        <p14:creationId xmlns:p14="http://schemas.microsoft.com/office/powerpoint/2010/main" val="226833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BDA4BE-2963-08F8-900E-5FB4C66ECD5A}"/>
              </a:ext>
            </a:extLst>
          </p:cNvPr>
          <p:cNvSpPr>
            <a:spLocks noGrp="1"/>
          </p:cNvSpPr>
          <p:nvPr>
            <p:ph type="title"/>
          </p:nvPr>
        </p:nvSpPr>
        <p:spPr/>
        <p:txBody>
          <a:bodyPr/>
          <a:lstStyle/>
          <a:p>
            <a:r>
              <a:rPr lang="fr-FR" dirty="0"/>
              <a:t>Contact</a:t>
            </a:r>
          </a:p>
        </p:txBody>
      </p:sp>
      <p:pic>
        <p:nvPicPr>
          <p:cNvPr id="4" name="Espace réservé du conten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615" y="544743"/>
            <a:ext cx="8098285" cy="5398857"/>
          </a:xfrm>
          <a:prstGeom prst="rect">
            <a:avLst/>
          </a:prstGeom>
        </p:spPr>
      </p:pic>
      <p:sp>
        <p:nvSpPr>
          <p:cNvPr id="5" name="ZoneTexte 4">
            <a:extLst>
              <a:ext uri="{FF2B5EF4-FFF2-40B4-BE49-F238E27FC236}">
                <a16:creationId xmlns:a16="http://schemas.microsoft.com/office/drawing/2014/main" id="{BC921AA0-5551-D326-DF95-9460D6C2D88D}"/>
              </a:ext>
            </a:extLst>
          </p:cNvPr>
          <p:cNvSpPr txBox="1"/>
          <p:nvPr/>
        </p:nvSpPr>
        <p:spPr>
          <a:xfrm>
            <a:off x="700635" y="5491141"/>
            <a:ext cx="2897588" cy="369332"/>
          </a:xfrm>
          <a:prstGeom prst="rect">
            <a:avLst/>
          </a:prstGeom>
          <a:noFill/>
        </p:spPr>
        <p:txBody>
          <a:bodyPr wrap="square">
            <a:spAutoFit/>
          </a:bodyPr>
          <a:lstStyle/>
          <a:p>
            <a:r>
              <a:rPr lang="fr-FR" dirty="0">
                <a:latin typeface="+mj-lt"/>
                <a:hlinkClick r:id="rId3"/>
              </a:rPr>
              <a:t>https://dane.site.ac-lille.fr/</a:t>
            </a:r>
            <a:r>
              <a:rPr lang="fr-FR" dirty="0">
                <a:latin typeface="+mj-lt"/>
              </a:rPr>
              <a:t> </a:t>
            </a:r>
          </a:p>
        </p:txBody>
      </p:sp>
      <p:pic>
        <p:nvPicPr>
          <p:cNvPr id="6" name="Image 5" descr="Une image contenant symbole, logo, Graphique, Police">
            <a:hlinkClick r:id="rId4"/>
            <a:extLst>
              <a:ext uri="{FF2B5EF4-FFF2-40B4-BE49-F238E27FC236}">
                <a16:creationId xmlns:a16="http://schemas.microsoft.com/office/drawing/2014/main" id="{0EEF5E97-5638-AF49-A7A4-4B8C2CD86ABA}"/>
              </a:ext>
            </a:extLst>
          </p:cNvPr>
          <p:cNvPicPr>
            <a:picLocks noChangeAspect="1"/>
          </p:cNvPicPr>
          <p:nvPr/>
        </p:nvPicPr>
        <p:blipFill>
          <a:blip r:embed="rId5"/>
          <a:stretch/>
        </p:blipFill>
        <p:spPr bwMode="auto">
          <a:xfrm>
            <a:off x="273495" y="5462237"/>
            <a:ext cx="427140" cy="427140"/>
          </a:xfrm>
          <a:prstGeom prst="rect">
            <a:avLst/>
          </a:prstGeom>
        </p:spPr>
      </p:pic>
    </p:spTree>
    <p:extLst>
      <p:ext uri="{BB962C8B-B14F-4D97-AF65-F5344CB8AC3E}">
        <p14:creationId xmlns:p14="http://schemas.microsoft.com/office/powerpoint/2010/main" val="341901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9" name="Espace réservé du contenu 8" descr="Une image contenant texte, Police, capture d’écran, conception&#10;&#10;Le contenu généré par l’IA peut être incorrect.">
            <a:extLst>
              <a:ext uri="{FF2B5EF4-FFF2-40B4-BE49-F238E27FC236}">
                <a16:creationId xmlns:a16="http://schemas.microsoft.com/office/drawing/2014/main" id="{38B9FC16-7069-D4E9-4BD2-6BE1ED634615}"/>
              </a:ext>
            </a:extLst>
          </p:cNvPr>
          <p:cNvPicPr>
            <a:picLocks noGrp="1" noChangeAspect="1"/>
          </p:cNvPicPr>
          <p:nvPr>
            <p:ph idx="1"/>
          </p:nvPr>
        </p:nvPicPr>
        <p:blipFill>
          <a:blip r:embed="rId3"/>
          <a:srcRect t="28750" b="15000"/>
          <a:stretch>
            <a:fillRect/>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1103FDB8-D911-F8F8-F9EC-FB7FF5435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4324"/>
            <a:ext cx="12192000" cy="2573677"/>
          </a:xfrm>
          <a:prstGeom prst="rect">
            <a:avLst/>
          </a:prstGeom>
          <a:gradFill>
            <a:gsLst>
              <a:gs pos="0">
                <a:schemeClr val="bg1">
                  <a:alpha val="0"/>
                </a:schemeClr>
              </a:gs>
              <a:gs pos="46000">
                <a:schemeClr val="bg1">
                  <a:alpha val="17000"/>
                </a:schemeClr>
              </a:gs>
              <a:gs pos="65000">
                <a:schemeClr val="bg1">
                  <a:alpha val="29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7" name="Titre 6">
            <a:extLst>
              <a:ext uri="{FF2B5EF4-FFF2-40B4-BE49-F238E27FC236}">
                <a16:creationId xmlns:a16="http://schemas.microsoft.com/office/drawing/2014/main" id="{50BEDF44-59A6-469B-6977-7E234B731D1B}"/>
              </a:ext>
            </a:extLst>
          </p:cNvPr>
          <p:cNvSpPr>
            <a:spLocks noGrp="1"/>
          </p:cNvSpPr>
          <p:nvPr>
            <p:ph type="title"/>
          </p:nvPr>
        </p:nvSpPr>
        <p:spPr>
          <a:xfrm>
            <a:off x="320040" y="5702710"/>
            <a:ext cx="7983068" cy="974347"/>
          </a:xfrm>
          <a:ln>
            <a:noFill/>
          </a:ln>
        </p:spPr>
        <p:txBody>
          <a:bodyPr vert="horz" lIns="91440" tIns="45720" rIns="91440" bIns="45720" rtlCol="0" anchor="ctr">
            <a:normAutofit/>
          </a:bodyPr>
          <a:lstStyle/>
          <a:p>
            <a:endParaRPr lang="en-US" sz="3600"/>
          </a:p>
        </p:txBody>
      </p:sp>
      <p:pic>
        <p:nvPicPr>
          <p:cNvPr id="10" name="Image 9">
            <a:extLst>
              <a:ext uri="{FF2B5EF4-FFF2-40B4-BE49-F238E27FC236}">
                <a16:creationId xmlns:a16="http://schemas.microsoft.com/office/drawing/2014/main" id="{943EAE2A-1E9C-49D5-77F3-46D34F42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28810304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osange 14"/>
          <p:cNvSpPr/>
          <p:nvPr/>
        </p:nvSpPr>
        <p:spPr>
          <a:xfrm>
            <a:off x="7103098" y="1786986"/>
            <a:ext cx="3516198" cy="3516198"/>
          </a:xfrm>
          <a:prstGeom prst="diamond">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B8D0DF5-3AC7-9807-D53B-828D1A44ED55}"/>
              </a:ext>
            </a:extLst>
          </p:cNvPr>
          <p:cNvSpPr>
            <a:spLocks noGrp="1"/>
          </p:cNvSpPr>
          <p:nvPr>
            <p:ph type="title"/>
          </p:nvPr>
        </p:nvSpPr>
        <p:spPr/>
        <p:txBody>
          <a:bodyPr/>
          <a:lstStyle/>
          <a:p>
            <a:r>
              <a:rPr lang="fr-FR" dirty="0"/>
              <a:t>Les nouveautés de la rentrée </a:t>
            </a:r>
          </a:p>
        </p:txBody>
      </p:sp>
      <p:sp>
        <p:nvSpPr>
          <p:cNvPr id="3" name="Espace réservé du contenu 2">
            <a:extLst>
              <a:ext uri="{FF2B5EF4-FFF2-40B4-BE49-F238E27FC236}">
                <a16:creationId xmlns:a16="http://schemas.microsoft.com/office/drawing/2014/main" id="{3027113E-E0FC-3A62-7A0B-774D410C459F}"/>
              </a:ext>
            </a:extLst>
          </p:cNvPr>
          <p:cNvSpPr>
            <a:spLocks noGrp="1"/>
          </p:cNvSpPr>
          <p:nvPr>
            <p:ph idx="1"/>
          </p:nvPr>
        </p:nvSpPr>
        <p:spPr>
          <a:xfrm>
            <a:off x="524438" y="1434895"/>
            <a:ext cx="5092591" cy="3739896"/>
          </a:xfrm>
        </p:spPr>
        <p:txBody>
          <a:bodyPr>
            <a:noAutofit/>
          </a:bodyPr>
          <a:lstStyle/>
          <a:p>
            <a:pPr marL="0" indent="0">
              <a:buNone/>
            </a:pPr>
            <a:endParaRPr lang="fr-FR" sz="2200" dirty="0">
              <a:latin typeface="+mj-lt"/>
            </a:endParaRPr>
          </a:p>
          <a:p>
            <a:r>
              <a:rPr lang="fr-FR" sz="2200" dirty="0">
                <a:latin typeface="+mj-lt"/>
              </a:rPr>
              <a:t>Promouvoir un usage raisonné du numérique à l’école</a:t>
            </a:r>
          </a:p>
          <a:p>
            <a:endParaRPr lang="fr-FR" sz="2200" dirty="0">
              <a:latin typeface="+mj-lt"/>
            </a:endParaRPr>
          </a:p>
          <a:p>
            <a:r>
              <a:rPr lang="fr-FR" sz="2200" dirty="0">
                <a:latin typeface="+mj-lt"/>
              </a:rPr>
              <a:t>Mise en place du droit à la déconnexion (ENT et outils de vie scolaire).</a:t>
            </a:r>
          </a:p>
          <a:p>
            <a:endParaRPr lang="fr-FR" sz="2200" dirty="0">
              <a:latin typeface="+mj-lt"/>
            </a:endParaRPr>
          </a:p>
          <a:p>
            <a:r>
              <a:rPr lang="fr-FR" sz="2200" dirty="0">
                <a:latin typeface="+mj-lt"/>
              </a:rPr>
              <a:t>Organisation de temps d’échanges avec les familles dès la rentrée et transmission de ressources.</a:t>
            </a:r>
          </a:p>
          <a:p>
            <a:endParaRPr lang="fr-FR" sz="2200" dirty="0">
              <a:latin typeface="+mj-lt"/>
            </a:endParaRPr>
          </a:p>
        </p:txBody>
      </p:sp>
      <p:sp>
        <p:nvSpPr>
          <p:cNvPr id="13" name="Losange 12"/>
          <p:cNvSpPr/>
          <p:nvPr/>
        </p:nvSpPr>
        <p:spPr>
          <a:xfrm>
            <a:off x="5344999" y="1786986"/>
            <a:ext cx="3516198" cy="3516198"/>
          </a:xfrm>
          <a:prstGeom prst="diamond">
            <a:avLst/>
          </a:pr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osange 13"/>
          <p:cNvSpPr/>
          <p:nvPr/>
        </p:nvSpPr>
        <p:spPr>
          <a:xfrm>
            <a:off x="6200086" y="1786986"/>
            <a:ext cx="3516198" cy="3516198"/>
          </a:xfrm>
          <a:prstGeom prst="diamond">
            <a:avLst/>
          </a:prstGeom>
          <a:blipFill>
            <a:blip r:embed="rId4"/>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Losange 15"/>
          <p:cNvSpPr/>
          <p:nvPr/>
        </p:nvSpPr>
        <p:spPr>
          <a:xfrm>
            <a:off x="8151364" y="1786986"/>
            <a:ext cx="3516198" cy="3516198"/>
          </a:xfrm>
          <a:prstGeom prst="diamond">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7E83B8B-B641-EC61-449F-80BF0C9B92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80474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2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945410" y="385577"/>
            <a:ext cx="4684682" cy="6367670"/>
          </a:xfrm>
          <a:prstGeom prst="rect">
            <a:avLst/>
          </a:prstGeom>
        </p:spPr>
      </p:pic>
      <p:pic>
        <p:nvPicPr>
          <p:cNvPr id="8" name="Image 7"/>
          <p:cNvPicPr>
            <a:picLocks noChangeAspect="1"/>
          </p:cNvPicPr>
          <p:nvPr/>
        </p:nvPicPr>
        <p:blipFill>
          <a:blip r:embed="rId4"/>
          <a:stretch>
            <a:fillRect/>
          </a:stretch>
        </p:blipFill>
        <p:spPr>
          <a:xfrm>
            <a:off x="6781300" y="231632"/>
            <a:ext cx="4607116" cy="6394735"/>
          </a:xfrm>
          <a:prstGeom prst="rect">
            <a:avLst/>
          </a:prstGeom>
        </p:spPr>
      </p:pic>
    </p:spTree>
    <p:extLst>
      <p:ext uri="{BB962C8B-B14F-4D97-AF65-F5344CB8AC3E}">
        <p14:creationId xmlns:p14="http://schemas.microsoft.com/office/powerpoint/2010/main" val="238837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42EC1-A6D3-E60B-DBCC-24568910BDE4}"/>
              </a:ext>
            </a:extLst>
          </p:cNvPr>
          <p:cNvSpPr>
            <a:spLocks noGrp="1"/>
          </p:cNvSpPr>
          <p:nvPr>
            <p:ph type="title"/>
          </p:nvPr>
        </p:nvSpPr>
        <p:spPr>
          <a:xfrm>
            <a:off x="692457" y="73976"/>
            <a:ext cx="10404630" cy="1307592"/>
          </a:xfrm>
        </p:spPr>
        <p:txBody>
          <a:bodyPr>
            <a:normAutofit/>
          </a:bodyPr>
          <a:lstStyle/>
          <a:p>
            <a:r>
              <a:rPr lang="fr-FR" dirty="0"/>
              <a:t>Le concours du citoyen numérique</a:t>
            </a:r>
          </a:p>
        </p:txBody>
      </p:sp>
      <p:sp>
        <p:nvSpPr>
          <p:cNvPr id="5" name="ZoneTexte 4"/>
          <p:cNvSpPr txBox="1"/>
          <p:nvPr/>
        </p:nvSpPr>
        <p:spPr>
          <a:xfrm>
            <a:off x="5353235" y="1154097"/>
            <a:ext cx="5450889" cy="4524315"/>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mj-lt"/>
              </a:rPr>
              <a:t>Développer l’esprit critique et les compétences numériques</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S’appuyer sur la charte du citoyen numérique publié par la DNE</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Imaginer un support qui retranscrive la vision des élèves du monde numérique à l’ère de l’IA</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Réfléchir au bien-être numérique collectivement</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pic>
        <p:nvPicPr>
          <p:cNvPr id="12" name="Espace réservé du contenu 8">
            <a:extLst>
              <a:ext uri="{FF2B5EF4-FFF2-40B4-BE49-F238E27FC236}">
                <a16:creationId xmlns:a16="http://schemas.microsoft.com/office/drawing/2014/main" id="{E863893E-369F-B14C-1C4B-D2E9C12CB346}"/>
              </a:ext>
            </a:extLst>
          </p:cNvPr>
          <p:cNvPicPr>
            <a:picLocks noChangeAspect="1"/>
          </p:cNvPicPr>
          <p:nvPr/>
        </p:nvPicPr>
        <p:blipFill>
          <a:blip r:embed="rId4"/>
          <a:stretch>
            <a:fillRect/>
          </a:stretch>
        </p:blipFill>
        <p:spPr>
          <a:xfrm>
            <a:off x="1173016" y="814631"/>
            <a:ext cx="3699661" cy="5228738"/>
          </a:xfrm>
          <a:prstGeom prst="rect">
            <a:avLst/>
          </a:prstGeom>
        </p:spPr>
      </p:pic>
    </p:spTree>
    <p:extLst>
      <p:ext uri="{BB962C8B-B14F-4D97-AF65-F5344CB8AC3E}">
        <p14:creationId xmlns:p14="http://schemas.microsoft.com/office/powerpoint/2010/main" val="362264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A83BDB98-19D2-B7C5-99D4-20588F0AD0FB}"/>
              </a:ext>
            </a:extLst>
          </p:cNvPr>
          <p:cNvPicPr>
            <a:picLocks noGrp="1" noChangeAspect="1"/>
          </p:cNvPicPr>
          <p:nvPr>
            <p:ph idx="1"/>
          </p:nvPr>
        </p:nvPicPr>
        <p:blipFill>
          <a:blip r:embed="rId2"/>
          <a:srcRect t="2174"/>
          <a:stretch>
            <a:fillRect/>
          </a:stretch>
        </p:blipFill>
        <p:spPr>
          <a:xfrm>
            <a:off x="20" y="10"/>
            <a:ext cx="12191979" cy="6857989"/>
          </a:xfrm>
          <a:prstGeom prst="rect">
            <a:avLst/>
          </a:prstGeom>
        </p:spPr>
      </p:pic>
    </p:spTree>
    <p:extLst>
      <p:ext uri="{BB962C8B-B14F-4D97-AF65-F5344CB8AC3E}">
        <p14:creationId xmlns:p14="http://schemas.microsoft.com/office/powerpoint/2010/main" val="292811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EB1A8-7C5E-AF2C-13ED-698D2338FF05}"/>
              </a:ext>
            </a:extLst>
          </p:cNvPr>
          <p:cNvSpPr>
            <a:spLocks noGrp="1"/>
          </p:cNvSpPr>
          <p:nvPr>
            <p:ph type="title"/>
          </p:nvPr>
        </p:nvSpPr>
        <p:spPr/>
        <p:txBody>
          <a:bodyPr/>
          <a:lstStyle/>
          <a:p>
            <a:r>
              <a:rPr lang="fr-FR" dirty="0"/>
              <a:t>Mise en œuvre de </a:t>
            </a:r>
            <a:r>
              <a:rPr lang="fr-FR" dirty="0" err="1"/>
              <a:t>Pix</a:t>
            </a:r>
            <a:endParaRPr lang="fr-FR" dirty="0"/>
          </a:p>
        </p:txBody>
      </p:sp>
      <p:sp>
        <p:nvSpPr>
          <p:cNvPr id="4" name="Espace réservé du contenu 2">
            <a:extLst>
              <a:ext uri="{FF2B5EF4-FFF2-40B4-BE49-F238E27FC236}">
                <a16:creationId xmlns:a16="http://schemas.microsoft.com/office/drawing/2014/main" id="{99CB58BF-E67C-83CF-545A-E0CC7F5FE53C}"/>
              </a:ext>
            </a:extLst>
          </p:cNvPr>
          <p:cNvSpPr>
            <a:spLocks noGrp="1"/>
          </p:cNvSpPr>
          <p:nvPr>
            <p:ph idx="1"/>
          </p:nvPr>
        </p:nvSpPr>
        <p:spPr>
          <a:xfrm>
            <a:off x="832107" y="1906104"/>
            <a:ext cx="8941285" cy="2400835"/>
          </a:xfrm>
        </p:spPr>
        <p:txBody>
          <a:bodyPr>
            <a:normAutofit fontScale="77500" lnSpcReduction="20000"/>
          </a:bodyPr>
          <a:lstStyle/>
          <a:p>
            <a:r>
              <a:rPr lang="fr-FR" sz="3200" dirty="0">
                <a:latin typeface="+mj-lt"/>
              </a:rPr>
              <a:t>Lancer les campagnes de rentrée avant les vacances de Toussaint</a:t>
            </a:r>
          </a:p>
          <a:p>
            <a:r>
              <a:rPr lang="fr-FR" sz="3200" dirty="0">
                <a:latin typeface="+mj-lt"/>
              </a:rPr>
              <a:t>Calendrier des certifications pour les 3èmes: </a:t>
            </a:r>
            <a:br>
              <a:rPr lang="fr-FR" sz="3200" dirty="0">
                <a:latin typeface="+mj-lt"/>
              </a:rPr>
            </a:br>
            <a:r>
              <a:rPr lang="fr-FR" sz="3200" dirty="0">
                <a:solidFill>
                  <a:srgbClr val="0070C0"/>
                </a:solidFill>
                <a:latin typeface="+mj-lt"/>
              </a:rPr>
              <a:t>Du 16 mars 2026 au 13 juin 2026 </a:t>
            </a:r>
            <a:br>
              <a:rPr lang="fr-FR" sz="3200" dirty="0">
                <a:latin typeface="+mj-lt"/>
              </a:rPr>
            </a:br>
            <a:r>
              <a:rPr lang="fr-FR" sz="2600" i="1" dirty="0">
                <a:latin typeface="+mj-lt"/>
              </a:rPr>
              <a:t>Semaine de rattrapage du 15 au 19 juin 2026 pour les élèves empêchés</a:t>
            </a:r>
            <a:endParaRPr lang="fr-FR" sz="2600" dirty="0">
              <a:latin typeface="+mj-lt"/>
            </a:endParaRPr>
          </a:p>
          <a:p>
            <a:r>
              <a:rPr lang="fr-FR" sz="3200" dirty="0">
                <a:latin typeface="+mj-lt"/>
              </a:rPr>
              <a:t>L’attestation 6</a:t>
            </a:r>
            <a:r>
              <a:rPr lang="fr-FR" sz="3200" baseline="30000" dirty="0">
                <a:latin typeface="+mj-lt"/>
              </a:rPr>
              <a:t>ème</a:t>
            </a:r>
            <a:r>
              <a:rPr lang="fr-FR" sz="3200" dirty="0">
                <a:latin typeface="+mj-lt"/>
              </a:rPr>
              <a:t> est obligatoire</a:t>
            </a:r>
            <a:r>
              <a:rPr lang="fr-FR" sz="2600" i="1" dirty="0">
                <a:latin typeface="+mj-lt"/>
              </a:rPr>
              <a:t>: </a:t>
            </a:r>
            <a:br>
              <a:rPr lang="fr-FR" sz="2600" i="1" dirty="0">
                <a:latin typeface="+mj-lt"/>
              </a:rPr>
            </a:br>
            <a:r>
              <a:rPr lang="fr-FR" sz="2600" i="1" dirty="0">
                <a:latin typeface="+mj-lt"/>
              </a:rPr>
              <a:t>2 parcours à faire passer</a:t>
            </a:r>
          </a:p>
          <a:p>
            <a:endParaRPr lang="fr-FR" sz="3200" dirty="0"/>
          </a:p>
        </p:txBody>
      </p:sp>
      <p:pic>
        <p:nvPicPr>
          <p:cNvPr id="6" name="Image 5" descr="Une image contenant texte, capture d’écran&#10;&#10;Le contenu généré par l’IA peut être incorrect.">
            <a:hlinkClick r:id="rId2"/>
            <a:extLst>
              <a:ext uri="{FF2B5EF4-FFF2-40B4-BE49-F238E27FC236}">
                <a16:creationId xmlns:a16="http://schemas.microsoft.com/office/drawing/2014/main" id="{B6750588-FFC3-E760-92B5-D41E7DEDF813}"/>
              </a:ext>
            </a:extLst>
          </p:cNvPr>
          <p:cNvPicPr>
            <a:picLocks noChangeAspect="1"/>
          </p:cNvPicPr>
          <p:nvPr/>
        </p:nvPicPr>
        <p:blipFill>
          <a:blip r:embed="rId3"/>
          <a:stretch>
            <a:fillRect/>
          </a:stretch>
        </p:blipFill>
        <p:spPr>
          <a:xfrm>
            <a:off x="1187378" y="4321063"/>
            <a:ext cx="2647363" cy="1377448"/>
          </a:xfrm>
          <a:prstGeom prst="rect">
            <a:avLst/>
          </a:prstGeom>
        </p:spPr>
      </p:pic>
      <p:sp>
        <p:nvSpPr>
          <p:cNvPr id="8" name="ZoneTexte 7">
            <a:extLst>
              <a:ext uri="{FF2B5EF4-FFF2-40B4-BE49-F238E27FC236}">
                <a16:creationId xmlns:a16="http://schemas.microsoft.com/office/drawing/2014/main" id="{03718340-3E2D-7FFE-1397-D0B0C8D625F0}"/>
              </a:ext>
            </a:extLst>
          </p:cNvPr>
          <p:cNvSpPr txBox="1"/>
          <p:nvPr/>
        </p:nvSpPr>
        <p:spPr>
          <a:xfrm>
            <a:off x="4568536" y="5236846"/>
            <a:ext cx="3054928" cy="646331"/>
          </a:xfrm>
          <a:prstGeom prst="rect">
            <a:avLst/>
          </a:prstGeom>
          <a:noFill/>
        </p:spPr>
        <p:txBody>
          <a:bodyPr wrap="square">
            <a:spAutoFit/>
          </a:bodyPr>
          <a:lstStyle/>
          <a:p>
            <a:r>
              <a:rPr lang="fr-FR" dirty="0">
                <a:latin typeface="+mj-lt"/>
              </a:rPr>
              <a:t>Nous contacter:</a:t>
            </a:r>
            <a:br>
              <a:rPr lang="fr-FR" dirty="0">
                <a:latin typeface="+mj-lt"/>
              </a:rPr>
            </a:br>
            <a:r>
              <a:rPr lang="fr-FR" dirty="0">
                <a:latin typeface="+mj-lt"/>
              </a:rPr>
              <a:t>ambassadeurs-pix@ac-lille.fr</a:t>
            </a:r>
          </a:p>
        </p:txBody>
      </p:sp>
      <p:sp>
        <p:nvSpPr>
          <p:cNvPr id="10" name="ZoneTexte 9">
            <a:extLst>
              <a:ext uri="{FF2B5EF4-FFF2-40B4-BE49-F238E27FC236}">
                <a16:creationId xmlns:a16="http://schemas.microsoft.com/office/drawing/2014/main" id="{BD548E98-756D-0AA1-C0D8-44252A618566}"/>
              </a:ext>
            </a:extLst>
          </p:cNvPr>
          <p:cNvSpPr txBox="1"/>
          <p:nvPr/>
        </p:nvSpPr>
        <p:spPr>
          <a:xfrm>
            <a:off x="8499764" y="5417618"/>
            <a:ext cx="2793670" cy="646331"/>
          </a:xfrm>
          <a:prstGeom prst="rect">
            <a:avLst/>
          </a:prstGeom>
          <a:noFill/>
        </p:spPr>
        <p:txBody>
          <a:bodyPr wrap="square">
            <a:spAutoFit/>
          </a:bodyPr>
          <a:lstStyle/>
          <a:p>
            <a:r>
              <a:rPr lang="fr-FR" dirty="0">
                <a:latin typeface="+mj-lt"/>
              </a:rPr>
              <a:t>Assistance </a:t>
            </a:r>
            <a:r>
              <a:rPr lang="fr-FR" dirty="0" err="1">
                <a:latin typeface="+mj-lt"/>
              </a:rPr>
              <a:t>Pix</a:t>
            </a:r>
            <a:endParaRPr lang="fr-FR" dirty="0">
              <a:latin typeface="+mj-lt"/>
              <a:hlinkClick r:id="rId4"/>
            </a:endParaRPr>
          </a:p>
          <a:p>
            <a:r>
              <a:rPr lang="fr-FR" dirty="0">
                <a:latin typeface="+mj-lt"/>
                <a:hlinkClick r:id="rId4"/>
              </a:rPr>
              <a:t>https://pix.fr/support/</a:t>
            </a:r>
            <a:endParaRPr lang="fr-FR" dirty="0">
              <a:latin typeface="+mj-lt"/>
            </a:endParaRPr>
          </a:p>
        </p:txBody>
      </p:sp>
      <p:pic>
        <p:nvPicPr>
          <p:cNvPr id="12" name="Image 11" descr="Une image contenant Graphique, Bleu électrique, Police, logo&#10;&#10;Le contenu généré par l’IA peut être incorrect.">
            <a:extLst>
              <a:ext uri="{FF2B5EF4-FFF2-40B4-BE49-F238E27FC236}">
                <a16:creationId xmlns:a16="http://schemas.microsoft.com/office/drawing/2014/main" id="{168E1EC7-8A93-795F-CACD-049BECB3CB12}"/>
              </a:ext>
            </a:extLst>
          </p:cNvPr>
          <p:cNvPicPr>
            <a:picLocks noChangeAspect="1"/>
          </p:cNvPicPr>
          <p:nvPr/>
        </p:nvPicPr>
        <p:blipFill>
          <a:blip r:embed="rId5"/>
          <a:stretch>
            <a:fillRect/>
          </a:stretch>
        </p:blipFill>
        <p:spPr>
          <a:xfrm>
            <a:off x="5032950" y="756581"/>
            <a:ext cx="1419998" cy="1149523"/>
          </a:xfrm>
          <a:prstGeom prst="rect">
            <a:avLst/>
          </a:prstGeom>
        </p:spPr>
      </p:pic>
      <p:sp>
        <p:nvSpPr>
          <p:cNvPr id="15" name="ZoneTexte 14">
            <a:extLst>
              <a:ext uri="{FF2B5EF4-FFF2-40B4-BE49-F238E27FC236}">
                <a16:creationId xmlns:a16="http://schemas.microsoft.com/office/drawing/2014/main" id="{4E670193-3361-4DEC-7D92-894F1F1C15AE}"/>
              </a:ext>
            </a:extLst>
          </p:cNvPr>
          <p:cNvSpPr txBox="1"/>
          <p:nvPr/>
        </p:nvSpPr>
        <p:spPr>
          <a:xfrm>
            <a:off x="1513608" y="5698511"/>
            <a:ext cx="3054928" cy="369332"/>
          </a:xfrm>
          <a:prstGeom prst="rect">
            <a:avLst/>
          </a:prstGeom>
          <a:noFill/>
        </p:spPr>
        <p:txBody>
          <a:bodyPr wrap="square">
            <a:spAutoFit/>
          </a:bodyPr>
          <a:lstStyle/>
          <a:p>
            <a:r>
              <a:rPr lang="fr-FR" dirty="0">
                <a:latin typeface="+mj-lt"/>
              </a:rPr>
              <a:t>Documentation </a:t>
            </a:r>
            <a:r>
              <a:rPr lang="fr-FR" dirty="0" err="1">
                <a:latin typeface="+mj-lt"/>
              </a:rPr>
              <a:t>Pix</a:t>
            </a:r>
            <a:endParaRPr lang="fr-FR" dirty="0">
              <a:latin typeface="+mj-lt"/>
            </a:endParaRPr>
          </a:p>
        </p:txBody>
      </p:sp>
      <p:sp>
        <p:nvSpPr>
          <p:cNvPr id="3" name="ZoneTexte 2">
            <a:extLst>
              <a:ext uri="{FF2B5EF4-FFF2-40B4-BE49-F238E27FC236}">
                <a16:creationId xmlns:a16="http://schemas.microsoft.com/office/drawing/2014/main" id="{ECB5E62B-0395-8AB5-D45A-C6103F76A839}"/>
              </a:ext>
            </a:extLst>
          </p:cNvPr>
          <p:cNvSpPr txBox="1"/>
          <p:nvPr/>
        </p:nvSpPr>
        <p:spPr>
          <a:xfrm>
            <a:off x="5402481" y="3901401"/>
            <a:ext cx="5529943" cy="1200329"/>
          </a:xfrm>
          <a:prstGeom prst="rect">
            <a:avLst/>
          </a:prstGeom>
          <a:solidFill>
            <a:srgbClr val="FFC000"/>
          </a:solidFill>
        </p:spPr>
        <p:txBody>
          <a:bodyPr wrap="square" rtlCol="0">
            <a:spAutoFit/>
          </a:bodyPr>
          <a:lstStyle/>
          <a:p>
            <a:r>
              <a:rPr lang="fr-FR" dirty="0">
                <a:latin typeface="+mj-lt"/>
                <a:hlinkClick r:id="rId6"/>
              </a:rPr>
              <a:t>Formation Certification pour les administrateurs </a:t>
            </a:r>
            <a:r>
              <a:rPr lang="fr-FR" dirty="0" err="1">
                <a:latin typeface="+mj-lt"/>
                <a:hlinkClick r:id="rId6"/>
              </a:rPr>
              <a:t>Pix</a:t>
            </a:r>
            <a:r>
              <a:rPr lang="fr-FR" dirty="0">
                <a:latin typeface="+mj-lt"/>
                <a:hlinkClick r:id="rId6"/>
              </a:rPr>
              <a:t> le 4 mars 2026</a:t>
            </a:r>
            <a:endParaRPr lang="fr-FR" dirty="0">
              <a:latin typeface="+mj-lt"/>
            </a:endParaRPr>
          </a:p>
          <a:p>
            <a:r>
              <a:rPr lang="fr-FR" dirty="0">
                <a:latin typeface="+mj-lt"/>
                <a:hlinkClick r:id="rId7"/>
              </a:rPr>
              <a:t>Formation Stratégie pédagogiques pour engager les élèves vers le CRCN </a:t>
            </a:r>
            <a:r>
              <a:rPr lang="fr-FR" dirty="0">
                <a:latin typeface="+mj-lt"/>
              </a:rPr>
              <a:t>(22/01 et 3/06)</a:t>
            </a:r>
          </a:p>
        </p:txBody>
      </p:sp>
      <p:pic>
        <p:nvPicPr>
          <p:cNvPr id="5" name="Image 4">
            <a:extLst>
              <a:ext uri="{FF2B5EF4-FFF2-40B4-BE49-F238E27FC236}">
                <a16:creationId xmlns:a16="http://schemas.microsoft.com/office/drawing/2014/main" id="{A1C6C384-56AC-931E-1741-ABFB9C6BB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69848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207CF3-5F22-CB30-E325-53C8BD857327}"/>
              </a:ext>
            </a:extLst>
          </p:cNvPr>
          <p:cNvSpPr>
            <a:spLocks noGrp="1"/>
          </p:cNvSpPr>
          <p:nvPr>
            <p:ph type="title"/>
          </p:nvPr>
        </p:nvSpPr>
        <p:spPr>
          <a:xfrm>
            <a:off x="704088" y="5494684"/>
            <a:ext cx="10725912" cy="756996"/>
          </a:xfrm>
        </p:spPr>
        <p:txBody>
          <a:bodyPr>
            <a:normAutofit/>
          </a:bodyPr>
          <a:lstStyle/>
          <a:p>
            <a:r>
              <a:rPr lang="fr-FR" dirty="0"/>
              <a:t>L’intelligence artificielle </a:t>
            </a:r>
          </a:p>
        </p:txBody>
      </p:sp>
      <p:cxnSp>
        <p:nvCxnSpPr>
          <p:cNvPr id="20" name="Straight Connector 19">
            <a:extLst>
              <a:ext uri="{FF2B5EF4-FFF2-40B4-BE49-F238E27FC236}">
                <a16:creationId xmlns:a16="http://schemas.microsoft.com/office/drawing/2014/main" id="{9BB96FAB-CCBF-4D1E-9D0D-B038ACC29B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5308600"/>
            <a:ext cx="10579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A2478A78-1BCE-31BD-C033-6920CAF995B0}"/>
              </a:ext>
            </a:extLst>
          </p:cNvPr>
          <p:cNvGraphicFramePr>
            <a:graphicFrameLocks noGrp="1"/>
          </p:cNvGraphicFramePr>
          <p:nvPr>
            <p:ph idx="1"/>
            <p:extLst>
              <p:ext uri="{D42A27DB-BD31-4B8C-83A1-F6EECF244321}">
                <p14:modId xmlns:p14="http://schemas.microsoft.com/office/powerpoint/2010/main" val="2442791868"/>
              </p:ext>
            </p:extLst>
          </p:nvPr>
        </p:nvGraphicFramePr>
        <p:xfrm>
          <a:off x="723900" y="761999"/>
          <a:ext cx="10706100" cy="4100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0E0571E4-E690-99EB-FFC2-0DB9CF792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425767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6B59C-A997-69A7-C380-E49799E8686C}"/>
              </a:ext>
            </a:extLst>
          </p:cNvPr>
          <p:cNvSpPr>
            <a:spLocks noGrp="1"/>
          </p:cNvSpPr>
          <p:nvPr>
            <p:ph type="title"/>
          </p:nvPr>
        </p:nvSpPr>
        <p:spPr/>
        <p:txBody>
          <a:bodyPr/>
          <a:lstStyle/>
          <a:p>
            <a:r>
              <a:rPr lang="fr-FR" dirty="0"/>
              <a:t>La formation des enseignants</a:t>
            </a:r>
          </a:p>
        </p:txBody>
      </p:sp>
      <p:sp>
        <p:nvSpPr>
          <p:cNvPr id="3" name="Espace réservé du contenu 2">
            <a:extLst>
              <a:ext uri="{FF2B5EF4-FFF2-40B4-BE49-F238E27FC236}">
                <a16:creationId xmlns:a16="http://schemas.microsoft.com/office/drawing/2014/main" id="{422E5DE5-1614-3801-7F6C-0749E528EE33}"/>
              </a:ext>
            </a:extLst>
          </p:cNvPr>
          <p:cNvSpPr>
            <a:spLocks noGrp="1"/>
          </p:cNvSpPr>
          <p:nvPr>
            <p:ph idx="1"/>
          </p:nvPr>
        </p:nvSpPr>
        <p:spPr>
          <a:xfrm>
            <a:off x="762779" y="1744307"/>
            <a:ext cx="2440917" cy="3884135"/>
          </a:xfrm>
          <a:solidFill>
            <a:srgbClr val="DDEAF7"/>
          </a:solidFill>
        </p:spPr>
        <p:txBody>
          <a:bodyPr>
            <a:normAutofit lnSpcReduction="10000"/>
          </a:bodyPr>
          <a:lstStyle/>
          <a:p>
            <a:pPr marL="0" indent="0">
              <a:buNone/>
            </a:pPr>
            <a:r>
              <a:rPr lang="fr-FR" dirty="0">
                <a:latin typeface="+mj-lt"/>
              </a:rPr>
              <a:t>Opportunités de formation des enseignants que l’on retrouve dans 11 thématiques</a:t>
            </a:r>
          </a:p>
          <a:p>
            <a:pPr marL="0" indent="0">
              <a:buNone/>
            </a:pPr>
            <a:r>
              <a:rPr lang="fr-FR" dirty="0">
                <a:latin typeface="+mj-lt"/>
              </a:rPr>
              <a:t>Des modules ouverts tout au long de l’année</a:t>
            </a:r>
          </a:p>
          <a:p>
            <a:pPr marL="0" indent="0">
              <a:buNone/>
            </a:pPr>
            <a:r>
              <a:rPr lang="fr-FR" dirty="0">
                <a:latin typeface="+mj-lt"/>
              </a:rPr>
              <a:t>La montée en compétences valorisée</a:t>
            </a:r>
          </a:p>
          <a:p>
            <a:endParaRPr lang="fr-FR" dirty="0"/>
          </a:p>
        </p:txBody>
      </p:sp>
      <p:pic>
        <p:nvPicPr>
          <p:cNvPr id="4" name="Image 3">
            <a:hlinkClick r:id="rId3"/>
          </p:cNvPr>
          <p:cNvPicPr>
            <a:picLocks noChangeAspect="1"/>
          </p:cNvPicPr>
          <p:nvPr/>
        </p:nvPicPr>
        <p:blipFill>
          <a:blip r:embed="rId4"/>
          <a:stretch>
            <a:fillRect/>
          </a:stretch>
        </p:blipFill>
        <p:spPr>
          <a:xfrm>
            <a:off x="3470607" y="1744308"/>
            <a:ext cx="7921293" cy="434362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3882262880"/>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936</Words>
  <Application>Microsoft Office PowerPoint</Application>
  <PresentationFormat>Grand écran</PresentationFormat>
  <Paragraphs>121</Paragraphs>
  <Slides>17</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vt:i4>
      </vt:variant>
    </vt:vector>
  </HeadingPairs>
  <TitlesOfParts>
    <vt:vector size="24" baseType="lpstr">
      <vt:lpstr>Arial</vt:lpstr>
      <vt:lpstr>Calibri</vt:lpstr>
      <vt:lpstr>Calisto MT</vt:lpstr>
      <vt:lpstr>Marianne</vt:lpstr>
      <vt:lpstr>Tw Cen MT</vt:lpstr>
      <vt:lpstr>Univers Condensed</vt:lpstr>
      <vt:lpstr>ChronicleVTI</vt:lpstr>
      <vt:lpstr>Webinaire de rentrée pour les collèges</vt:lpstr>
      <vt:lpstr>Présentation PowerPoint</vt:lpstr>
      <vt:lpstr>Les nouveautés de la rentrée </vt:lpstr>
      <vt:lpstr>Présentation PowerPoint</vt:lpstr>
      <vt:lpstr>Le concours du citoyen numérique</vt:lpstr>
      <vt:lpstr>Présentation PowerPoint</vt:lpstr>
      <vt:lpstr>Mise en œuvre de Pix</vt:lpstr>
      <vt:lpstr>L’intelligence artificielle </vt:lpstr>
      <vt:lpstr>La formation des enseignants</vt:lpstr>
      <vt:lpstr>Le blog de la DRANE sur l’ENT</vt:lpstr>
      <vt:lpstr>Ted-I</vt:lpstr>
      <vt:lpstr>Eléa et l’escape game cortex</vt:lpstr>
      <vt:lpstr>La Fresque du cyber-citoyen</vt:lpstr>
      <vt:lpstr>Présentation PowerPoint</vt:lpstr>
      <vt:lpstr>LES RENDEZ-VOUS NUMÉRIQUES DE L’ANNÉE</vt:lpstr>
      <vt:lpstr>Questions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Webinaire de rentrée pour les collèges</dc:title>
  <dc:creator>silver teacher</dc:creator>
  <cp:lastModifiedBy>Stephane Guidez</cp:lastModifiedBy>
  <cp:revision>20</cp:revision>
  <dcterms:created xsi:type="dcterms:W3CDTF">2025-09-25T12:22:04Z</dcterms:created>
  <dcterms:modified xsi:type="dcterms:W3CDTF">2025-10-02T10:18:54Z</dcterms:modified>
</cp:coreProperties>
</file>